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7" r:id="rId3"/>
    <p:sldId id="259" r:id="rId4"/>
    <p:sldId id="268" r:id="rId5"/>
    <p:sldId id="273" r:id="rId6"/>
    <p:sldId id="274" r:id="rId7"/>
    <p:sldId id="281" r:id="rId8"/>
    <p:sldId id="275" r:id="rId9"/>
    <p:sldId id="269" r:id="rId10"/>
    <p:sldId id="260" r:id="rId11"/>
    <p:sldId id="271" r:id="rId12"/>
    <p:sldId id="270" r:id="rId13"/>
    <p:sldId id="261" r:id="rId14"/>
    <p:sldId id="272" r:id="rId15"/>
    <p:sldId id="264" r:id="rId16"/>
    <p:sldId id="277" r:id="rId17"/>
    <p:sldId id="284" r:id="rId18"/>
    <p:sldId id="265" r:id="rId19"/>
    <p:sldId id="276" r:id="rId20"/>
    <p:sldId id="278" r:id="rId21"/>
    <p:sldId id="282" r:id="rId22"/>
    <p:sldId id="283" r:id="rId23"/>
    <p:sldId id="280" r:id="rId24"/>
    <p:sldId id="279" r:id="rId25"/>
    <p:sldId id="25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CFFB"/>
    <a:srgbClr val="CFFBB7"/>
    <a:srgbClr val="88EC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FED2DD-957D-481B-8B0B-B7355EEDD170}" type="datetimeFigureOut">
              <a:rPr lang="en-US" smtClean="0"/>
              <a:pPr/>
              <a:t>8/12/2014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820AF9-BD55-489A-BB64-4C40385B3DDB}" type="slidenum">
              <a:rPr lang="en-US" smtClean="0"/>
              <a:pPr/>
              <a:t>‹#›</a:t>
            </a:fld>
            <a:endParaRPr lang="en-US"/>
          </a:p>
        </p:txBody>
      </p:sp>
    </p:spTree>
    <p:extLst>
      <p:ext uri="{BB962C8B-B14F-4D97-AF65-F5344CB8AC3E}">
        <p14:creationId xmlns:p14="http://schemas.microsoft.com/office/powerpoint/2010/main" val="839511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503" indent="-280578" eaLnBrk="0" hangingPunct="0">
              <a:spcBef>
                <a:spcPct val="30000"/>
              </a:spcBef>
              <a:defRPr sz="1200">
                <a:solidFill>
                  <a:schemeClr val="tx1"/>
                </a:solidFill>
                <a:latin typeface="Calibri" pitchFamily="34" charset="0"/>
              </a:defRPr>
            </a:lvl2pPr>
            <a:lvl3pPr marL="1122312" indent="-224462" eaLnBrk="0" hangingPunct="0">
              <a:spcBef>
                <a:spcPct val="30000"/>
              </a:spcBef>
              <a:defRPr sz="1200">
                <a:solidFill>
                  <a:schemeClr val="tx1"/>
                </a:solidFill>
                <a:latin typeface="Calibri" pitchFamily="34" charset="0"/>
              </a:defRPr>
            </a:lvl3pPr>
            <a:lvl4pPr marL="1571236" indent="-224462" eaLnBrk="0" hangingPunct="0">
              <a:spcBef>
                <a:spcPct val="30000"/>
              </a:spcBef>
              <a:defRPr sz="1200">
                <a:solidFill>
                  <a:schemeClr val="tx1"/>
                </a:solidFill>
                <a:latin typeface="Calibri" pitchFamily="34" charset="0"/>
              </a:defRPr>
            </a:lvl4pPr>
            <a:lvl5pPr marL="2020161" indent="-224462" eaLnBrk="0" hangingPunct="0">
              <a:spcBef>
                <a:spcPct val="30000"/>
              </a:spcBef>
              <a:defRPr sz="1200">
                <a:solidFill>
                  <a:schemeClr val="tx1"/>
                </a:solidFill>
                <a:latin typeface="Calibri" pitchFamily="34" charset="0"/>
              </a:defRPr>
            </a:lvl5pPr>
            <a:lvl6pPr marL="2469086" indent="-224462" eaLnBrk="0" fontAlgn="base" hangingPunct="0">
              <a:spcBef>
                <a:spcPct val="30000"/>
              </a:spcBef>
              <a:spcAft>
                <a:spcPct val="0"/>
              </a:spcAft>
              <a:defRPr sz="1200">
                <a:solidFill>
                  <a:schemeClr val="tx1"/>
                </a:solidFill>
                <a:latin typeface="Calibri" pitchFamily="34" charset="0"/>
              </a:defRPr>
            </a:lvl6pPr>
            <a:lvl7pPr marL="2918010" indent="-224462" eaLnBrk="0" fontAlgn="base" hangingPunct="0">
              <a:spcBef>
                <a:spcPct val="30000"/>
              </a:spcBef>
              <a:spcAft>
                <a:spcPct val="0"/>
              </a:spcAft>
              <a:defRPr sz="1200">
                <a:solidFill>
                  <a:schemeClr val="tx1"/>
                </a:solidFill>
                <a:latin typeface="Calibri" pitchFamily="34" charset="0"/>
              </a:defRPr>
            </a:lvl7pPr>
            <a:lvl8pPr marL="3366935" indent="-224462" eaLnBrk="0" fontAlgn="base" hangingPunct="0">
              <a:spcBef>
                <a:spcPct val="30000"/>
              </a:spcBef>
              <a:spcAft>
                <a:spcPct val="0"/>
              </a:spcAft>
              <a:defRPr sz="1200">
                <a:solidFill>
                  <a:schemeClr val="tx1"/>
                </a:solidFill>
                <a:latin typeface="Calibri" pitchFamily="34" charset="0"/>
              </a:defRPr>
            </a:lvl8pPr>
            <a:lvl9pPr marL="3815860" indent="-224462"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7FC491D-0A40-41EA-8448-FC196AAC3B17}" type="slidenum">
              <a:rPr lang="en-US" altLang="en-US" smtClean="0">
                <a:latin typeface="Arial" charset="0"/>
              </a:rPr>
              <a:pPr eaLnBrk="1" hangingPunct="1">
                <a:spcBef>
                  <a:spcPct val="0"/>
                </a:spcBef>
              </a:pPr>
              <a:t>3</a:t>
            </a:fld>
            <a:endParaRPr lang="en-US"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503" indent="-280578" eaLnBrk="0" hangingPunct="0">
              <a:spcBef>
                <a:spcPct val="30000"/>
              </a:spcBef>
              <a:defRPr sz="1200">
                <a:solidFill>
                  <a:schemeClr val="tx1"/>
                </a:solidFill>
                <a:latin typeface="Calibri" pitchFamily="34" charset="0"/>
              </a:defRPr>
            </a:lvl2pPr>
            <a:lvl3pPr marL="1122312" indent="-224462" eaLnBrk="0" hangingPunct="0">
              <a:spcBef>
                <a:spcPct val="30000"/>
              </a:spcBef>
              <a:defRPr sz="1200">
                <a:solidFill>
                  <a:schemeClr val="tx1"/>
                </a:solidFill>
                <a:latin typeface="Calibri" pitchFamily="34" charset="0"/>
              </a:defRPr>
            </a:lvl3pPr>
            <a:lvl4pPr marL="1571236" indent="-224462" eaLnBrk="0" hangingPunct="0">
              <a:spcBef>
                <a:spcPct val="30000"/>
              </a:spcBef>
              <a:defRPr sz="1200">
                <a:solidFill>
                  <a:schemeClr val="tx1"/>
                </a:solidFill>
                <a:latin typeface="Calibri" pitchFamily="34" charset="0"/>
              </a:defRPr>
            </a:lvl4pPr>
            <a:lvl5pPr marL="2020161" indent="-224462" eaLnBrk="0" hangingPunct="0">
              <a:spcBef>
                <a:spcPct val="30000"/>
              </a:spcBef>
              <a:defRPr sz="1200">
                <a:solidFill>
                  <a:schemeClr val="tx1"/>
                </a:solidFill>
                <a:latin typeface="Calibri" pitchFamily="34" charset="0"/>
              </a:defRPr>
            </a:lvl5pPr>
            <a:lvl6pPr marL="2469086" indent="-224462" eaLnBrk="0" fontAlgn="base" hangingPunct="0">
              <a:spcBef>
                <a:spcPct val="30000"/>
              </a:spcBef>
              <a:spcAft>
                <a:spcPct val="0"/>
              </a:spcAft>
              <a:defRPr sz="1200">
                <a:solidFill>
                  <a:schemeClr val="tx1"/>
                </a:solidFill>
                <a:latin typeface="Calibri" pitchFamily="34" charset="0"/>
              </a:defRPr>
            </a:lvl6pPr>
            <a:lvl7pPr marL="2918010" indent="-224462" eaLnBrk="0" fontAlgn="base" hangingPunct="0">
              <a:spcBef>
                <a:spcPct val="30000"/>
              </a:spcBef>
              <a:spcAft>
                <a:spcPct val="0"/>
              </a:spcAft>
              <a:defRPr sz="1200">
                <a:solidFill>
                  <a:schemeClr val="tx1"/>
                </a:solidFill>
                <a:latin typeface="Calibri" pitchFamily="34" charset="0"/>
              </a:defRPr>
            </a:lvl7pPr>
            <a:lvl8pPr marL="3366935" indent="-224462" eaLnBrk="0" fontAlgn="base" hangingPunct="0">
              <a:spcBef>
                <a:spcPct val="30000"/>
              </a:spcBef>
              <a:spcAft>
                <a:spcPct val="0"/>
              </a:spcAft>
              <a:defRPr sz="1200">
                <a:solidFill>
                  <a:schemeClr val="tx1"/>
                </a:solidFill>
                <a:latin typeface="Calibri" pitchFamily="34" charset="0"/>
              </a:defRPr>
            </a:lvl8pPr>
            <a:lvl9pPr marL="3815860" indent="-224462"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FFA8E74-C37A-4E8B-8D3D-5EFB8D1BF4E5}" type="slidenum">
              <a:rPr lang="en-US" altLang="en-US" smtClean="0">
                <a:latin typeface="Arial" charset="0"/>
              </a:rPr>
              <a:pPr eaLnBrk="1" hangingPunct="1">
                <a:spcBef>
                  <a:spcPct val="0"/>
                </a:spcBef>
              </a:pPr>
              <a:t>18</a:t>
            </a:fld>
            <a:endParaRPr lang="en-US"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20AF9-BD55-489A-BB64-4C40385B3DDB}" type="slidenum">
              <a:rPr lang="en-US" smtClean="0"/>
              <a:pPr/>
              <a:t>22</a:t>
            </a:fld>
            <a:endParaRPr lang="en-US"/>
          </a:p>
        </p:txBody>
      </p:sp>
    </p:spTree>
    <p:extLst>
      <p:ext uri="{BB962C8B-B14F-4D97-AF65-F5344CB8AC3E}">
        <p14:creationId xmlns:p14="http://schemas.microsoft.com/office/powerpoint/2010/main" val="816484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503" indent="-280578" eaLnBrk="0" hangingPunct="0">
              <a:spcBef>
                <a:spcPct val="30000"/>
              </a:spcBef>
              <a:defRPr sz="1200">
                <a:solidFill>
                  <a:schemeClr val="tx1"/>
                </a:solidFill>
                <a:latin typeface="Calibri" pitchFamily="34" charset="0"/>
              </a:defRPr>
            </a:lvl2pPr>
            <a:lvl3pPr marL="1122312" indent="-224462" eaLnBrk="0" hangingPunct="0">
              <a:spcBef>
                <a:spcPct val="30000"/>
              </a:spcBef>
              <a:defRPr sz="1200">
                <a:solidFill>
                  <a:schemeClr val="tx1"/>
                </a:solidFill>
                <a:latin typeface="Calibri" pitchFamily="34" charset="0"/>
              </a:defRPr>
            </a:lvl3pPr>
            <a:lvl4pPr marL="1571236" indent="-224462" eaLnBrk="0" hangingPunct="0">
              <a:spcBef>
                <a:spcPct val="30000"/>
              </a:spcBef>
              <a:defRPr sz="1200">
                <a:solidFill>
                  <a:schemeClr val="tx1"/>
                </a:solidFill>
                <a:latin typeface="Calibri" pitchFamily="34" charset="0"/>
              </a:defRPr>
            </a:lvl4pPr>
            <a:lvl5pPr marL="2020161" indent="-224462" eaLnBrk="0" hangingPunct="0">
              <a:spcBef>
                <a:spcPct val="30000"/>
              </a:spcBef>
              <a:defRPr sz="1200">
                <a:solidFill>
                  <a:schemeClr val="tx1"/>
                </a:solidFill>
                <a:latin typeface="Calibri" pitchFamily="34" charset="0"/>
              </a:defRPr>
            </a:lvl5pPr>
            <a:lvl6pPr marL="2469086" indent="-224462" eaLnBrk="0" fontAlgn="base" hangingPunct="0">
              <a:spcBef>
                <a:spcPct val="30000"/>
              </a:spcBef>
              <a:spcAft>
                <a:spcPct val="0"/>
              </a:spcAft>
              <a:defRPr sz="1200">
                <a:solidFill>
                  <a:schemeClr val="tx1"/>
                </a:solidFill>
                <a:latin typeface="Calibri" pitchFamily="34" charset="0"/>
              </a:defRPr>
            </a:lvl6pPr>
            <a:lvl7pPr marL="2918010" indent="-224462" eaLnBrk="0" fontAlgn="base" hangingPunct="0">
              <a:spcBef>
                <a:spcPct val="30000"/>
              </a:spcBef>
              <a:spcAft>
                <a:spcPct val="0"/>
              </a:spcAft>
              <a:defRPr sz="1200">
                <a:solidFill>
                  <a:schemeClr val="tx1"/>
                </a:solidFill>
                <a:latin typeface="Calibri" pitchFamily="34" charset="0"/>
              </a:defRPr>
            </a:lvl7pPr>
            <a:lvl8pPr marL="3366935" indent="-224462" eaLnBrk="0" fontAlgn="base" hangingPunct="0">
              <a:spcBef>
                <a:spcPct val="30000"/>
              </a:spcBef>
              <a:spcAft>
                <a:spcPct val="0"/>
              </a:spcAft>
              <a:defRPr sz="1200">
                <a:solidFill>
                  <a:schemeClr val="tx1"/>
                </a:solidFill>
                <a:latin typeface="Calibri" pitchFamily="34" charset="0"/>
              </a:defRPr>
            </a:lvl8pPr>
            <a:lvl9pPr marL="3815860" indent="-224462"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2B0A0A3-51CE-4062-B5EC-8963B7EB26F7}" type="slidenum">
              <a:rPr lang="en-US" altLang="en-US" smtClean="0">
                <a:latin typeface="Arial" charset="0"/>
              </a:rPr>
              <a:pPr eaLnBrk="1" hangingPunct="1">
                <a:spcBef>
                  <a:spcPct val="0"/>
                </a:spcBef>
              </a:pPr>
              <a:t>25</a:t>
            </a:fld>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ED4F9C-8E6C-4360-A3F3-DCD994C916D0}" type="datetimeFigureOut">
              <a:rPr lang="en-US" smtClean="0"/>
              <a:pPr/>
              <a:t>8/12/2014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74673-FBDE-461D-A79B-45E72788761D}" type="slidenum">
              <a:rPr lang="en-US" smtClean="0"/>
              <a:pPr/>
              <a:t>‹#›</a:t>
            </a:fld>
            <a:endParaRPr lang="en-US"/>
          </a:p>
        </p:txBody>
      </p:sp>
    </p:spTree>
    <p:extLst>
      <p:ext uri="{BB962C8B-B14F-4D97-AF65-F5344CB8AC3E}">
        <p14:creationId xmlns:p14="http://schemas.microsoft.com/office/powerpoint/2010/main" val="2254319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ED4F9C-8E6C-4360-A3F3-DCD994C916D0}" type="datetimeFigureOut">
              <a:rPr lang="en-US" smtClean="0"/>
              <a:pPr/>
              <a:t>8/12/2014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74673-FBDE-461D-A79B-45E72788761D}" type="slidenum">
              <a:rPr lang="en-US" smtClean="0"/>
              <a:pPr/>
              <a:t>‹#›</a:t>
            </a:fld>
            <a:endParaRPr lang="en-US"/>
          </a:p>
        </p:txBody>
      </p:sp>
    </p:spTree>
    <p:extLst>
      <p:ext uri="{BB962C8B-B14F-4D97-AF65-F5344CB8AC3E}">
        <p14:creationId xmlns:p14="http://schemas.microsoft.com/office/powerpoint/2010/main" val="144096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ED4F9C-8E6C-4360-A3F3-DCD994C916D0}" type="datetimeFigureOut">
              <a:rPr lang="en-US" smtClean="0"/>
              <a:pPr/>
              <a:t>8/12/2014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74673-FBDE-461D-A79B-45E72788761D}" type="slidenum">
              <a:rPr lang="en-US" smtClean="0"/>
              <a:pPr/>
              <a:t>‹#›</a:t>
            </a:fld>
            <a:endParaRPr lang="en-US"/>
          </a:p>
        </p:txBody>
      </p:sp>
    </p:spTree>
    <p:extLst>
      <p:ext uri="{BB962C8B-B14F-4D97-AF65-F5344CB8AC3E}">
        <p14:creationId xmlns:p14="http://schemas.microsoft.com/office/powerpoint/2010/main" val="1088723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ED4F9C-8E6C-4360-A3F3-DCD994C916D0}" type="datetimeFigureOut">
              <a:rPr lang="en-US" smtClean="0"/>
              <a:pPr/>
              <a:t>8/12/2014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74673-FBDE-461D-A79B-45E72788761D}" type="slidenum">
              <a:rPr lang="en-US" smtClean="0"/>
              <a:pPr/>
              <a:t>‹#›</a:t>
            </a:fld>
            <a:endParaRPr lang="en-US"/>
          </a:p>
        </p:txBody>
      </p:sp>
    </p:spTree>
    <p:extLst>
      <p:ext uri="{BB962C8B-B14F-4D97-AF65-F5344CB8AC3E}">
        <p14:creationId xmlns:p14="http://schemas.microsoft.com/office/powerpoint/2010/main" val="2780565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ED4F9C-8E6C-4360-A3F3-DCD994C916D0}" type="datetimeFigureOut">
              <a:rPr lang="en-US" smtClean="0"/>
              <a:pPr/>
              <a:t>8/12/2014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74673-FBDE-461D-A79B-45E72788761D}" type="slidenum">
              <a:rPr lang="en-US" smtClean="0"/>
              <a:pPr/>
              <a:t>‹#›</a:t>
            </a:fld>
            <a:endParaRPr lang="en-US"/>
          </a:p>
        </p:txBody>
      </p:sp>
    </p:spTree>
    <p:extLst>
      <p:ext uri="{BB962C8B-B14F-4D97-AF65-F5344CB8AC3E}">
        <p14:creationId xmlns:p14="http://schemas.microsoft.com/office/powerpoint/2010/main" val="1517268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ED4F9C-8E6C-4360-A3F3-DCD994C916D0}" type="datetimeFigureOut">
              <a:rPr lang="en-US" smtClean="0"/>
              <a:pPr/>
              <a:t>8/12/2014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74673-FBDE-461D-A79B-45E72788761D}" type="slidenum">
              <a:rPr lang="en-US" smtClean="0"/>
              <a:pPr/>
              <a:t>‹#›</a:t>
            </a:fld>
            <a:endParaRPr lang="en-US"/>
          </a:p>
        </p:txBody>
      </p:sp>
    </p:spTree>
    <p:extLst>
      <p:ext uri="{BB962C8B-B14F-4D97-AF65-F5344CB8AC3E}">
        <p14:creationId xmlns:p14="http://schemas.microsoft.com/office/powerpoint/2010/main" val="2170023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ED4F9C-8E6C-4360-A3F3-DCD994C916D0}" type="datetimeFigureOut">
              <a:rPr lang="en-US" smtClean="0"/>
              <a:pPr/>
              <a:t>8/12/2014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874673-FBDE-461D-A79B-45E72788761D}" type="slidenum">
              <a:rPr lang="en-US" smtClean="0"/>
              <a:pPr/>
              <a:t>‹#›</a:t>
            </a:fld>
            <a:endParaRPr lang="en-US"/>
          </a:p>
        </p:txBody>
      </p:sp>
    </p:spTree>
    <p:extLst>
      <p:ext uri="{BB962C8B-B14F-4D97-AF65-F5344CB8AC3E}">
        <p14:creationId xmlns:p14="http://schemas.microsoft.com/office/powerpoint/2010/main" val="2298673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ED4F9C-8E6C-4360-A3F3-DCD994C916D0}" type="datetimeFigureOut">
              <a:rPr lang="en-US" smtClean="0"/>
              <a:pPr/>
              <a:t>8/12/2014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874673-FBDE-461D-A79B-45E72788761D}" type="slidenum">
              <a:rPr lang="en-US" smtClean="0"/>
              <a:pPr/>
              <a:t>‹#›</a:t>
            </a:fld>
            <a:endParaRPr lang="en-US"/>
          </a:p>
        </p:txBody>
      </p:sp>
    </p:spTree>
    <p:extLst>
      <p:ext uri="{BB962C8B-B14F-4D97-AF65-F5344CB8AC3E}">
        <p14:creationId xmlns:p14="http://schemas.microsoft.com/office/powerpoint/2010/main" val="703703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ED4F9C-8E6C-4360-A3F3-DCD994C916D0}" type="datetimeFigureOut">
              <a:rPr lang="en-US" smtClean="0"/>
              <a:pPr/>
              <a:t>8/12/2014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874673-FBDE-461D-A79B-45E72788761D}" type="slidenum">
              <a:rPr lang="en-US" smtClean="0"/>
              <a:pPr/>
              <a:t>‹#›</a:t>
            </a:fld>
            <a:endParaRPr lang="en-US"/>
          </a:p>
        </p:txBody>
      </p:sp>
    </p:spTree>
    <p:extLst>
      <p:ext uri="{BB962C8B-B14F-4D97-AF65-F5344CB8AC3E}">
        <p14:creationId xmlns:p14="http://schemas.microsoft.com/office/powerpoint/2010/main" val="405069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ED4F9C-8E6C-4360-A3F3-DCD994C916D0}" type="datetimeFigureOut">
              <a:rPr lang="en-US" smtClean="0"/>
              <a:pPr/>
              <a:t>8/12/2014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74673-FBDE-461D-A79B-45E72788761D}" type="slidenum">
              <a:rPr lang="en-US" smtClean="0"/>
              <a:pPr/>
              <a:t>‹#›</a:t>
            </a:fld>
            <a:endParaRPr lang="en-US"/>
          </a:p>
        </p:txBody>
      </p:sp>
    </p:spTree>
    <p:extLst>
      <p:ext uri="{BB962C8B-B14F-4D97-AF65-F5344CB8AC3E}">
        <p14:creationId xmlns:p14="http://schemas.microsoft.com/office/powerpoint/2010/main" val="2589313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ED4F9C-8E6C-4360-A3F3-DCD994C916D0}" type="datetimeFigureOut">
              <a:rPr lang="en-US" smtClean="0"/>
              <a:pPr/>
              <a:t>8/12/2014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74673-FBDE-461D-A79B-45E72788761D}" type="slidenum">
              <a:rPr lang="en-US" smtClean="0"/>
              <a:pPr/>
              <a:t>‹#›</a:t>
            </a:fld>
            <a:endParaRPr lang="en-US"/>
          </a:p>
        </p:txBody>
      </p:sp>
    </p:spTree>
    <p:extLst>
      <p:ext uri="{BB962C8B-B14F-4D97-AF65-F5344CB8AC3E}">
        <p14:creationId xmlns:p14="http://schemas.microsoft.com/office/powerpoint/2010/main" val="3906261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5CF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ED4F9C-8E6C-4360-A3F3-DCD994C916D0}" type="datetimeFigureOut">
              <a:rPr lang="en-US" smtClean="0"/>
              <a:pPr/>
              <a:t>8/12/2014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874673-FBDE-461D-A79B-45E72788761D}" type="slidenum">
              <a:rPr lang="en-US" smtClean="0"/>
              <a:pPr/>
              <a:t>‹#›</a:t>
            </a:fld>
            <a:endParaRPr lang="en-US"/>
          </a:p>
        </p:txBody>
      </p:sp>
    </p:spTree>
    <p:extLst>
      <p:ext uri="{BB962C8B-B14F-4D97-AF65-F5344CB8AC3E}">
        <p14:creationId xmlns:p14="http://schemas.microsoft.com/office/powerpoint/2010/main" val="3551969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1.bp.blogspot.com/-WgTZ4CytogU/UgY6La05ftI/AAAAAAAAJZA/9s5CrReFXgU/s1600/Snap+2013-08-10+at+08.34.12.p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autode.sk/x21lA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google.com/url?q=http://blogs.falmouth.k12.ma.us/kdawson/category/science/&amp;sa=U&amp;ei=FQd6U-yrB9aUqAaW4ICQAw&amp;ved=0CC4Q9QEwAA&amp;usg=AFQjCNGLJq85laWwvphpYs3RlGUmVQ0cG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1: Scientific Method</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71826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0" y="0"/>
            <a:ext cx="9144000" cy="914400"/>
          </a:xfrm>
        </p:spPr>
        <p:txBody>
          <a:bodyPr>
            <a:normAutofit/>
          </a:bodyPr>
          <a:lstStyle/>
          <a:p>
            <a:pPr marL="812800" indent="-812800" algn="ctr">
              <a:lnSpc>
                <a:spcPct val="80000"/>
              </a:lnSpc>
              <a:buFontTx/>
              <a:buNone/>
            </a:pPr>
            <a:r>
              <a:rPr lang="en-US" altLang="en-US" b="1" u="sng" dirty="0" smtClean="0">
                <a:latin typeface="Calibri" pitchFamily="34" charset="0"/>
              </a:rPr>
              <a:t>How to write a Hypothesis Examples:</a:t>
            </a:r>
            <a:r>
              <a:rPr lang="en-US" altLang="en-US" b="1" dirty="0" smtClean="0">
                <a:latin typeface="Calibri" pitchFamily="34" charset="0"/>
              </a:rPr>
              <a:t> </a:t>
            </a:r>
          </a:p>
          <a:p>
            <a:pPr marL="812800" indent="-812800">
              <a:lnSpc>
                <a:spcPct val="80000"/>
              </a:lnSpc>
              <a:buFontTx/>
              <a:buNone/>
            </a:pPr>
            <a:endParaRPr lang="en-US" altLang="en-US" sz="2400" dirty="0" smtClean="0">
              <a:latin typeface="Calibri" pitchFamily="34" charset="0"/>
            </a:endParaRPr>
          </a:p>
        </p:txBody>
      </p:sp>
      <p:sp>
        <p:nvSpPr>
          <p:cNvPr id="2" name="TextBox 1"/>
          <p:cNvSpPr txBox="1"/>
          <p:nvPr/>
        </p:nvSpPr>
        <p:spPr>
          <a:xfrm>
            <a:off x="381000" y="2209800"/>
            <a:ext cx="8077200" cy="496161"/>
          </a:xfrm>
          <a:prstGeom prst="rect">
            <a:avLst/>
          </a:prstGeom>
          <a:noFill/>
        </p:spPr>
        <p:txBody>
          <a:bodyPr wrap="square" rtlCol="0">
            <a:spAutoFit/>
          </a:bodyPr>
          <a:lstStyle/>
          <a:p>
            <a:pPr>
              <a:lnSpc>
                <a:spcPct val="80000"/>
              </a:lnSpc>
            </a:pPr>
            <a:r>
              <a:rPr lang="en-US" altLang="en-US" sz="3200" b="1" dirty="0" smtClean="0">
                <a:latin typeface="Calibri" pitchFamily="34" charset="0"/>
              </a:rPr>
              <a:t>Incorrect</a:t>
            </a:r>
            <a:r>
              <a:rPr lang="en-US" altLang="en-US" sz="3200" dirty="0" smtClean="0">
                <a:latin typeface="Calibri" pitchFamily="34" charset="0"/>
              </a:rPr>
              <a:t>: Chocolate may cause pimples</a:t>
            </a:r>
          </a:p>
        </p:txBody>
      </p:sp>
      <p:sp>
        <p:nvSpPr>
          <p:cNvPr id="4" name="TextBox 3"/>
          <p:cNvSpPr txBox="1"/>
          <p:nvPr/>
        </p:nvSpPr>
        <p:spPr>
          <a:xfrm>
            <a:off x="381000" y="2895600"/>
            <a:ext cx="8763000" cy="1274195"/>
          </a:xfrm>
          <a:prstGeom prst="rect">
            <a:avLst/>
          </a:prstGeom>
          <a:noFill/>
        </p:spPr>
        <p:txBody>
          <a:bodyPr wrap="square" rtlCol="0">
            <a:spAutoFit/>
          </a:bodyPr>
          <a:lstStyle/>
          <a:p>
            <a:pPr>
              <a:lnSpc>
                <a:spcPct val="80000"/>
              </a:lnSpc>
            </a:pPr>
            <a:r>
              <a:rPr lang="en-US" altLang="en-US" sz="3200" b="1" dirty="0" smtClean="0">
                <a:solidFill>
                  <a:srgbClr val="FF0000"/>
                </a:solidFill>
                <a:latin typeface="Calibri" pitchFamily="34" charset="0"/>
              </a:rPr>
              <a:t>Correct</a:t>
            </a:r>
            <a:r>
              <a:rPr lang="en-US" altLang="en-US" sz="3200" b="1" dirty="0" smtClean="0">
                <a:latin typeface="Calibri" pitchFamily="34" charset="0"/>
              </a:rPr>
              <a:t>: </a:t>
            </a:r>
            <a:r>
              <a:rPr lang="en-US" altLang="en-US" sz="3200" u="sng" dirty="0" smtClean="0">
                <a:latin typeface="Calibri" pitchFamily="34" charset="0"/>
              </a:rPr>
              <a:t>If</a:t>
            </a:r>
            <a:r>
              <a:rPr lang="en-US" altLang="en-US" sz="3200" dirty="0" smtClean="0">
                <a:latin typeface="Calibri" pitchFamily="34" charset="0"/>
              </a:rPr>
              <a:t> chocolate causes pimples, </a:t>
            </a:r>
            <a:r>
              <a:rPr lang="en-US" altLang="en-US" sz="3200" u="sng" dirty="0" smtClean="0">
                <a:latin typeface="Calibri" pitchFamily="34" charset="0"/>
              </a:rPr>
              <a:t>then</a:t>
            </a:r>
            <a:r>
              <a:rPr lang="en-US" altLang="en-US" sz="3200" dirty="0" smtClean="0">
                <a:latin typeface="Calibri" pitchFamily="34" charset="0"/>
              </a:rPr>
              <a:t> people who eat lots of chocolate will get pimples, </a:t>
            </a:r>
            <a:r>
              <a:rPr lang="en-US" altLang="en-US" sz="3200" u="sng" dirty="0" smtClean="0">
                <a:latin typeface="Calibri" pitchFamily="34" charset="0"/>
              </a:rPr>
              <a:t>because</a:t>
            </a:r>
            <a:r>
              <a:rPr lang="en-US" altLang="en-US" sz="3200" dirty="0" smtClean="0">
                <a:latin typeface="Calibri" pitchFamily="34" charset="0"/>
              </a:rPr>
              <a:t> chocolate leaves toxins in the intestinal tract.</a:t>
            </a:r>
          </a:p>
        </p:txBody>
      </p:sp>
      <p:sp>
        <p:nvSpPr>
          <p:cNvPr id="5" name="TextBox 4"/>
          <p:cNvSpPr txBox="1"/>
          <p:nvPr/>
        </p:nvSpPr>
        <p:spPr>
          <a:xfrm>
            <a:off x="152400" y="838200"/>
            <a:ext cx="8077200" cy="890115"/>
          </a:xfrm>
          <a:prstGeom prst="rect">
            <a:avLst/>
          </a:prstGeom>
          <a:noFill/>
        </p:spPr>
        <p:txBody>
          <a:bodyPr wrap="square" rtlCol="0">
            <a:spAutoFit/>
          </a:bodyPr>
          <a:lstStyle/>
          <a:p>
            <a:pPr marL="812800" indent="-812800">
              <a:lnSpc>
                <a:spcPct val="80000"/>
              </a:lnSpc>
              <a:buFontTx/>
              <a:buAutoNum type="arabicPeriod"/>
            </a:pPr>
            <a:r>
              <a:rPr lang="en-US" altLang="en-US" sz="3200" b="1" dirty="0" smtClean="0">
                <a:latin typeface="Calibri" pitchFamily="34" charset="0"/>
              </a:rPr>
              <a:t>Problem Question: </a:t>
            </a:r>
            <a:r>
              <a:rPr lang="en-US" altLang="en-US" sz="3200" dirty="0" smtClean="0">
                <a:latin typeface="Calibri" pitchFamily="34" charset="0"/>
              </a:rPr>
              <a:t>Would eating chocolate cause pimples?</a:t>
            </a:r>
          </a:p>
        </p:txBody>
      </p:sp>
      <p:pic>
        <p:nvPicPr>
          <p:cNvPr id="1331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4381500"/>
            <a:ext cx="1847850"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85359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blinds(horizontal)">
                                      <p:cBhvr>
                                        <p:cTn id="7" dur="5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0" y="50800"/>
            <a:ext cx="9144000" cy="711200"/>
          </a:xfrm>
        </p:spPr>
        <p:txBody>
          <a:bodyPr>
            <a:normAutofit/>
          </a:bodyPr>
          <a:lstStyle/>
          <a:p>
            <a:pPr marL="812800" indent="-812800" algn="ctr">
              <a:lnSpc>
                <a:spcPct val="80000"/>
              </a:lnSpc>
              <a:buFontTx/>
              <a:buNone/>
            </a:pPr>
            <a:r>
              <a:rPr lang="en-US" altLang="en-US" b="1" u="sng" dirty="0" smtClean="0">
                <a:latin typeface="Calibri" pitchFamily="34" charset="0"/>
              </a:rPr>
              <a:t>How to write a Hypothesis Examples:</a:t>
            </a:r>
            <a:r>
              <a:rPr lang="en-US" altLang="en-US" b="1" dirty="0" smtClean="0">
                <a:latin typeface="Calibri" pitchFamily="34" charset="0"/>
              </a:rPr>
              <a:t> </a:t>
            </a:r>
          </a:p>
        </p:txBody>
      </p:sp>
      <p:sp>
        <p:nvSpPr>
          <p:cNvPr id="2" name="TextBox 1"/>
          <p:cNvSpPr txBox="1"/>
          <p:nvPr/>
        </p:nvSpPr>
        <p:spPr>
          <a:xfrm>
            <a:off x="431800" y="1371600"/>
            <a:ext cx="8077200" cy="496161"/>
          </a:xfrm>
          <a:prstGeom prst="rect">
            <a:avLst/>
          </a:prstGeom>
          <a:noFill/>
        </p:spPr>
        <p:txBody>
          <a:bodyPr wrap="square" rtlCol="0">
            <a:spAutoFit/>
          </a:bodyPr>
          <a:lstStyle/>
          <a:p>
            <a:pPr>
              <a:lnSpc>
                <a:spcPct val="80000"/>
              </a:lnSpc>
            </a:pPr>
            <a:r>
              <a:rPr lang="en-US" altLang="en-US" sz="3200" b="1" dirty="0" smtClean="0">
                <a:latin typeface="Calibri" pitchFamily="34" charset="0"/>
              </a:rPr>
              <a:t>Incorrect </a:t>
            </a:r>
            <a:r>
              <a:rPr lang="en-US" altLang="en-US" sz="3200" dirty="0" smtClean="0">
                <a:latin typeface="Calibri" pitchFamily="34" charset="0"/>
              </a:rPr>
              <a:t>: Salt in soil may affect plant growth.</a:t>
            </a:r>
          </a:p>
        </p:txBody>
      </p:sp>
      <p:sp>
        <p:nvSpPr>
          <p:cNvPr id="4" name="TextBox 3"/>
          <p:cNvSpPr txBox="1"/>
          <p:nvPr/>
        </p:nvSpPr>
        <p:spPr>
          <a:xfrm>
            <a:off x="406400" y="1905000"/>
            <a:ext cx="8356600" cy="1678023"/>
          </a:xfrm>
          <a:prstGeom prst="rect">
            <a:avLst/>
          </a:prstGeom>
          <a:noFill/>
        </p:spPr>
        <p:txBody>
          <a:bodyPr wrap="square" rtlCol="0">
            <a:spAutoFit/>
          </a:bodyPr>
          <a:lstStyle/>
          <a:p>
            <a:pPr>
              <a:lnSpc>
                <a:spcPct val="80000"/>
              </a:lnSpc>
            </a:pPr>
            <a:r>
              <a:rPr lang="en-US" altLang="en-US" sz="3200" b="1" dirty="0" smtClean="0">
                <a:solidFill>
                  <a:srgbClr val="FF0000"/>
                </a:solidFill>
                <a:latin typeface="Calibri" pitchFamily="34" charset="0"/>
              </a:rPr>
              <a:t>Correct</a:t>
            </a:r>
            <a:r>
              <a:rPr lang="en-US" altLang="en-US" sz="3200" b="1" dirty="0" smtClean="0">
                <a:latin typeface="Calibri" pitchFamily="34" charset="0"/>
              </a:rPr>
              <a:t>: </a:t>
            </a:r>
            <a:r>
              <a:rPr lang="en-US" altLang="en-US" sz="3200" u="sng" dirty="0" smtClean="0">
                <a:latin typeface="Calibri" pitchFamily="34" charset="0"/>
              </a:rPr>
              <a:t>If</a:t>
            </a:r>
            <a:r>
              <a:rPr lang="en-US" altLang="en-US" sz="3200" dirty="0" smtClean="0">
                <a:latin typeface="Calibri" pitchFamily="34" charset="0"/>
              </a:rPr>
              <a:t> salt affects plant growth, </a:t>
            </a:r>
            <a:r>
              <a:rPr lang="en-US" altLang="en-US" sz="3200" u="sng" dirty="0" smtClean="0">
                <a:latin typeface="Calibri" pitchFamily="34" charset="0"/>
              </a:rPr>
              <a:t>then</a:t>
            </a:r>
            <a:r>
              <a:rPr lang="en-US" altLang="en-US" sz="3200" dirty="0" smtClean="0">
                <a:latin typeface="Calibri" pitchFamily="34" charset="0"/>
              </a:rPr>
              <a:t> plants with exposure to excessive amounts of salt will not grow, </a:t>
            </a:r>
            <a:r>
              <a:rPr lang="en-US" altLang="en-US" sz="3200" u="sng" dirty="0" smtClean="0">
                <a:latin typeface="Calibri" pitchFamily="34" charset="0"/>
              </a:rPr>
              <a:t>because</a:t>
            </a:r>
            <a:r>
              <a:rPr lang="en-US" altLang="en-US" sz="3200" dirty="0" smtClean="0">
                <a:latin typeface="Calibri" pitchFamily="34" charset="0"/>
              </a:rPr>
              <a:t> the salt sucks the water out of the soil.</a:t>
            </a:r>
          </a:p>
        </p:txBody>
      </p:sp>
      <p:sp>
        <p:nvSpPr>
          <p:cNvPr id="5" name="TextBox 4"/>
          <p:cNvSpPr txBox="1"/>
          <p:nvPr/>
        </p:nvSpPr>
        <p:spPr>
          <a:xfrm>
            <a:off x="177800" y="533400"/>
            <a:ext cx="8585200" cy="890115"/>
          </a:xfrm>
          <a:prstGeom prst="rect">
            <a:avLst/>
          </a:prstGeom>
          <a:noFill/>
        </p:spPr>
        <p:txBody>
          <a:bodyPr wrap="square" rtlCol="0">
            <a:spAutoFit/>
          </a:bodyPr>
          <a:lstStyle/>
          <a:p>
            <a:pPr>
              <a:lnSpc>
                <a:spcPct val="80000"/>
              </a:lnSpc>
            </a:pPr>
            <a:r>
              <a:rPr lang="en-US" altLang="en-US" sz="3200" b="1" dirty="0" smtClean="0">
                <a:latin typeface="Calibri" pitchFamily="34" charset="0"/>
              </a:rPr>
              <a:t>2. Problem Question</a:t>
            </a:r>
            <a:r>
              <a:rPr lang="en-US" altLang="en-US" sz="3200" dirty="0" smtClean="0">
                <a:latin typeface="Calibri" pitchFamily="34" charset="0"/>
              </a:rPr>
              <a:t>: Will salt in soil affect plant growth?</a:t>
            </a:r>
          </a:p>
        </p:txBody>
      </p:sp>
      <p:pic>
        <p:nvPicPr>
          <p:cNvPr id="1843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3583023"/>
            <a:ext cx="2481263" cy="3092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47031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blinds(horizontal)">
                                      <p:cBhvr>
                                        <p:cTn id="7" dur="5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0" y="0"/>
            <a:ext cx="9144000" cy="838200"/>
          </a:xfrm>
        </p:spPr>
        <p:txBody>
          <a:bodyPr>
            <a:normAutofit/>
          </a:bodyPr>
          <a:lstStyle/>
          <a:p>
            <a:pPr marL="812800" indent="-812800" algn="ctr">
              <a:lnSpc>
                <a:spcPct val="80000"/>
              </a:lnSpc>
              <a:buFontTx/>
              <a:buNone/>
            </a:pPr>
            <a:r>
              <a:rPr lang="en-US" altLang="en-US" b="1" u="sng" dirty="0" smtClean="0">
                <a:latin typeface="Calibri" pitchFamily="34" charset="0"/>
              </a:rPr>
              <a:t>How to write a Hypothesis Examples:</a:t>
            </a:r>
            <a:r>
              <a:rPr lang="en-US" altLang="en-US" b="1" dirty="0" smtClean="0">
                <a:latin typeface="Calibri" pitchFamily="34" charset="0"/>
              </a:rPr>
              <a:t> </a:t>
            </a:r>
          </a:p>
          <a:p>
            <a:pPr marL="812800" indent="-812800">
              <a:lnSpc>
                <a:spcPct val="80000"/>
              </a:lnSpc>
              <a:buFontTx/>
              <a:buNone/>
            </a:pPr>
            <a:endParaRPr lang="en-US" altLang="en-US" sz="2400" dirty="0" smtClean="0">
              <a:latin typeface="Calibri" pitchFamily="34" charset="0"/>
            </a:endParaRPr>
          </a:p>
          <a:p>
            <a:pPr marL="812800" indent="-812800">
              <a:lnSpc>
                <a:spcPct val="80000"/>
              </a:lnSpc>
              <a:buFontTx/>
              <a:buNone/>
            </a:pPr>
            <a:endParaRPr lang="en-US" altLang="en-US" sz="2400" dirty="0" smtClean="0">
              <a:latin typeface="Calibri" pitchFamily="34" charset="0"/>
            </a:endParaRPr>
          </a:p>
        </p:txBody>
      </p:sp>
      <p:sp>
        <p:nvSpPr>
          <p:cNvPr id="2" name="TextBox 1"/>
          <p:cNvSpPr txBox="1"/>
          <p:nvPr/>
        </p:nvSpPr>
        <p:spPr>
          <a:xfrm>
            <a:off x="431800" y="1904999"/>
            <a:ext cx="8077200" cy="890115"/>
          </a:xfrm>
          <a:prstGeom prst="rect">
            <a:avLst/>
          </a:prstGeom>
          <a:noFill/>
        </p:spPr>
        <p:txBody>
          <a:bodyPr wrap="square" rtlCol="0">
            <a:spAutoFit/>
          </a:bodyPr>
          <a:lstStyle/>
          <a:p>
            <a:pPr>
              <a:lnSpc>
                <a:spcPct val="80000"/>
              </a:lnSpc>
            </a:pPr>
            <a:r>
              <a:rPr lang="en-US" altLang="en-US" sz="3200" b="1" dirty="0" smtClean="0">
                <a:latin typeface="Calibri" pitchFamily="34" charset="0"/>
              </a:rPr>
              <a:t>Incorrect: </a:t>
            </a:r>
            <a:r>
              <a:rPr lang="en-US" altLang="en-US" sz="3200" dirty="0" smtClean="0">
                <a:latin typeface="Calibri" pitchFamily="34" charset="0"/>
              </a:rPr>
              <a:t>Plant growth may be affected by the color of light </a:t>
            </a:r>
          </a:p>
        </p:txBody>
      </p:sp>
      <p:sp>
        <p:nvSpPr>
          <p:cNvPr id="4" name="TextBox 3"/>
          <p:cNvSpPr txBox="1"/>
          <p:nvPr/>
        </p:nvSpPr>
        <p:spPr>
          <a:xfrm>
            <a:off x="431800" y="2900055"/>
            <a:ext cx="8077200" cy="1284069"/>
          </a:xfrm>
          <a:prstGeom prst="rect">
            <a:avLst/>
          </a:prstGeom>
          <a:noFill/>
        </p:spPr>
        <p:txBody>
          <a:bodyPr wrap="square" rtlCol="0">
            <a:spAutoFit/>
          </a:bodyPr>
          <a:lstStyle/>
          <a:p>
            <a:pPr marL="812800" indent="-812800">
              <a:lnSpc>
                <a:spcPct val="80000"/>
              </a:lnSpc>
              <a:buFontTx/>
              <a:buNone/>
            </a:pPr>
            <a:r>
              <a:rPr lang="en-US" altLang="en-US" sz="3200" b="1" dirty="0" smtClean="0">
                <a:solidFill>
                  <a:srgbClr val="FF0000"/>
                </a:solidFill>
                <a:latin typeface="Calibri" pitchFamily="34" charset="0"/>
              </a:rPr>
              <a:t>Correct: </a:t>
            </a:r>
            <a:r>
              <a:rPr lang="en-US" altLang="en-US" sz="3200" u="sng" dirty="0" smtClean="0">
                <a:latin typeface="Calibri" pitchFamily="34" charset="0"/>
              </a:rPr>
              <a:t>If</a:t>
            </a:r>
            <a:r>
              <a:rPr lang="en-US" altLang="en-US" sz="3200" dirty="0" smtClean="0">
                <a:latin typeface="Calibri" pitchFamily="34" charset="0"/>
              </a:rPr>
              <a:t> light color affects plant growth, </a:t>
            </a:r>
            <a:r>
              <a:rPr lang="en-US" altLang="en-US" sz="3200" u="sng" dirty="0" smtClean="0">
                <a:latin typeface="Calibri" pitchFamily="34" charset="0"/>
              </a:rPr>
              <a:t>then</a:t>
            </a:r>
            <a:r>
              <a:rPr lang="en-US" altLang="en-US" sz="3200" dirty="0">
                <a:latin typeface="Calibri" pitchFamily="34" charset="0"/>
              </a:rPr>
              <a:t> </a:t>
            </a:r>
            <a:r>
              <a:rPr lang="en-US" altLang="en-US" sz="3200" dirty="0" smtClean="0">
                <a:latin typeface="Calibri" pitchFamily="34" charset="0"/>
              </a:rPr>
              <a:t>plants will grow the tallest in white light, </a:t>
            </a:r>
            <a:r>
              <a:rPr lang="en-US" altLang="en-US" sz="3200" u="sng" dirty="0" smtClean="0">
                <a:latin typeface="Calibri" pitchFamily="34" charset="0"/>
              </a:rPr>
              <a:t>because</a:t>
            </a:r>
            <a:r>
              <a:rPr lang="en-US" altLang="en-US" sz="3200" dirty="0" smtClean="0">
                <a:latin typeface="Calibri" pitchFamily="34" charset="0"/>
              </a:rPr>
              <a:t> the light is a mixture of all colors.</a:t>
            </a:r>
          </a:p>
        </p:txBody>
      </p:sp>
      <p:sp>
        <p:nvSpPr>
          <p:cNvPr id="5" name="TextBox 4"/>
          <p:cNvSpPr txBox="1"/>
          <p:nvPr/>
        </p:nvSpPr>
        <p:spPr>
          <a:xfrm>
            <a:off x="177800" y="609600"/>
            <a:ext cx="8077200" cy="890115"/>
          </a:xfrm>
          <a:prstGeom prst="rect">
            <a:avLst/>
          </a:prstGeom>
          <a:noFill/>
        </p:spPr>
        <p:txBody>
          <a:bodyPr wrap="square" rtlCol="0">
            <a:spAutoFit/>
          </a:bodyPr>
          <a:lstStyle/>
          <a:p>
            <a:pPr marL="812800" indent="-812800">
              <a:lnSpc>
                <a:spcPct val="80000"/>
              </a:lnSpc>
              <a:buFontTx/>
              <a:buAutoNum type="arabicPeriod" startAt="3"/>
            </a:pPr>
            <a:r>
              <a:rPr lang="en-US" altLang="en-US" sz="3200" b="1" dirty="0" smtClean="0">
                <a:latin typeface="Calibri" pitchFamily="34" charset="0"/>
              </a:rPr>
              <a:t>Problem Question: </a:t>
            </a:r>
            <a:r>
              <a:rPr lang="en-US" altLang="en-US" sz="3200" dirty="0" smtClean="0">
                <a:latin typeface="Calibri" pitchFamily="34" charset="0"/>
              </a:rPr>
              <a:t>Will plant growth be affected by the color of light?</a:t>
            </a:r>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4184124"/>
            <a:ext cx="4403725" cy="2651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39283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blinds(horizontal)">
                                      <p:cBhvr>
                                        <p:cTn id="7" dur="5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0" y="609600"/>
            <a:ext cx="9144000" cy="6248400"/>
          </a:xfrm>
        </p:spPr>
        <p:txBody>
          <a:bodyPr/>
          <a:lstStyle/>
          <a:p>
            <a:pPr marL="609600" indent="-609600">
              <a:lnSpc>
                <a:spcPct val="80000"/>
              </a:lnSpc>
              <a:buFontTx/>
              <a:buAutoNum type="arabicPeriod" startAt="4"/>
            </a:pPr>
            <a:r>
              <a:rPr lang="en-US" altLang="en-US" sz="2800" b="1" dirty="0" smtClean="0">
                <a:latin typeface="Calibri" pitchFamily="34" charset="0"/>
              </a:rPr>
              <a:t>Problem Question</a:t>
            </a:r>
            <a:r>
              <a:rPr lang="en-US" altLang="en-US" sz="2800" dirty="0" smtClean="0">
                <a:latin typeface="Calibri" pitchFamily="34" charset="0"/>
              </a:rPr>
              <a:t>: Does temperature affect Bacteria growth?</a:t>
            </a:r>
          </a:p>
          <a:p>
            <a:pPr marL="609600" indent="-609600">
              <a:lnSpc>
                <a:spcPct val="80000"/>
              </a:lnSpc>
              <a:buFontTx/>
              <a:buNone/>
            </a:pPr>
            <a:r>
              <a:rPr lang="en-US" altLang="en-US" sz="2800" b="1" dirty="0" smtClean="0">
                <a:solidFill>
                  <a:srgbClr val="FF0000"/>
                </a:solidFill>
                <a:latin typeface="Calibri" pitchFamily="34" charset="0"/>
              </a:rPr>
              <a:t>Correct:  </a:t>
            </a:r>
            <a:r>
              <a:rPr lang="en-US" altLang="en-US" sz="2800" u="sng" dirty="0" smtClean="0">
                <a:latin typeface="Calibri" pitchFamily="34" charset="0"/>
              </a:rPr>
              <a:t>If</a:t>
            </a:r>
            <a:r>
              <a:rPr lang="en-US" altLang="en-US" sz="2800" dirty="0" smtClean="0">
                <a:latin typeface="Calibri" pitchFamily="34" charset="0"/>
              </a:rPr>
              <a:t> temperature affects bacterial growth, </a:t>
            </a:r>
            <a:r>
              <a:rPr lang="en-US" altLang="en-US" sz="2800" u="sng" dirty="0" smtClean="0">
                <a:latin typeface="Calibri" pitchFamily="34" charset="0"/>
              </a:rPr>
              <a:t>then</a:t>
            </a:r>
            <a:r>
              <a:rPr lang="en-US" altLang="en-US" sz="2800" dirty="0" smtClean="0">
                <a:latin typeface="Calibri" pitchFamily="34" charset="0"/>
              </a:rPr>
              <a:t> bacteria will not grow if the temperature gets to 0 C  </a:t>
            </a:r>
            <a:r>
              <a:rPr lang="en-US" altLang="en-US" sz="2800" u="sng" dirty="0" smtClean="0">
                <a:latin typeface="Calibri" pitchFamily="34" charset="0"/>
              </a:rPr>
              <a:t>because</a:t>
            </a:r>
            <a:r>
              <a:rPr lang="en-US" altLang="en-US" sz="2800" dirty="0" smtClean="0">
                <a:latin typeface="Calibri" pitchFamily="34" charset="0"/>
              </a:rPr>
              <a:t> the temperature is too cold for bacteria to reproduce.</a:t>
            </a:r>
          </a:p>
          <a:p>
            <a:pPr marL="609600" indent="-609600">
              <a:lnSpc>
                <a:spcPct val="80000"/>
              </a:lnSpc>
              <a:buFontTx/>
              <a:buNone/>
            </a:pPr>
            <a:r>
              <a:rPr lang="en-US" altLang="en-US" sz="2800" dirty="0" smtClean="0">
                <a:latin typeface="Calibri" pitchFamily="34" charset="0"/>
              </a:rPr>
              <a:t> </a:t>
            </a:r>
          </a:p>
          <a:p>
            <a:pPr marL="609600" indent="-609600">
              <a:lnSpc>
                <a:spcPct val="80000"/>
              </a:lnSpc>
              <a:buFontTx/>
              <a:buNone/>
            </a:pPr>
            <a:endParaRPr lang="en-US" altLang="en-US" sz="2800" b="1" dirty="0">
              <a:latin typeface="Calibri" pitchFamily="34" charset="0"/>
            </a:endParaRPr>
          </a:p>
          <a:p>
            <a:pPr marL="609600" indent="-609600">
              <a:lnSpc>
                <a:spcPct val="80000"/>
              </a:lnSpc>
              <a:buFontTx/>
              <a:buNone/>
            </a:pPr>
            <a:endParaRPr lang="en-US" altLang="en-US" sz="2800" b="1" dirty="0" smtClean="0">
              <a:latin typeface="Calibri" pitchFamily="34" charset="0"/>
            </a:endParaRPr>
          </a:p>
          <a:p>
            <a:pPr marL="609600" indent="-609600">
              <a:lnSpc>
                <a:spcPct val="80000"/>
              </a:lnSpc>
              <a:buFontTx/>
              <a:buAutoNum type="arabicPeriod" startAt="5"/>
            </a:pPr>
            <a:r>
              <a:rPr lang="en-US" altLang="en-US" sz="2800" b="1" dirty="0" smtClean="0">
                <a:latin typeface="Calibri" pitchFamily="34" charset="0"/>
              </a:rPr>
              <a:t>Problem Question</a:t>
            </a:r>
            <a:r>
              <a:rPr lang="en-US" altLang="en-US" sz="2800" dirty="0" smtClean="0">
                <a:latin typeface="Calibri" pitchFamily="34" charset="0"/>
              </a:rPr>
              <a:t>: Will Ultra violet light cause skin cancer?</a:t>
            </a:r>
          </a:p>
          <a:p>
            <a:pPr marL="609600" indent="-609600">
              <a:lnSpc>
                <a:spcPct val="80000"/>
              </a:lnSpc>
              <a:buFontTx/>
              <a:buNone/>
            </a:pPr>
            <a:r>
              <a:rPr lang="en-US" altLang="en-US" sz="2800" b="1" dirty="0" smtClean="0">
                <a:solidFill>
                  <a:srgbClr val="FF0000"/>
                </a:solidFill>
                <a:latin typeface="Calibri" pitchFamily="34" charset="0"/>
              </a:rPr>
              <a:t>Correct:</a:t>
            </a:r>
            <a:r>
              <a:rPr lang="en-US" altLang="en-US" sz="2800" dirty="0" smtClean="0">
                <a:solidFill>
                  <a:srgbClr val="FF0000"/>
                </a:solidFill>
                <a:latin typeface="Calibri" pitchFamily="34" charset="0"/>
              </a:rPr>
              <a:t>  </a:t>
            </a:r>
            <a:r>
              <a:rPr lang="en-US" altLang="en-US" sz="2800" u="sng" dirty="0" smtClean="0">
                <a:latin typeface="Calibri" pitchFamily="34" charset="0"/>
              </a:rPr>
              <a:t>If</a:t>
            </a:r>
            <a:r>
              <a:rPr lang="en-US" altLang="en-US" sz="2800" dirty="0" smtClean="0">
                <a:latin typeface="Calibri" pitchFamily="34" charset="0"/>
              </a:rPr>
              <a:t> skin cancer is caused by ultraviolet light , </a:t>
            </a:r>
            <a:r>
              <a:rPr lang="en-US" altLang="en-US" sz="2800" u="sng" dirty="0" smtClean="0">
                <a:latin typeface="Calibri" pitchFamily="34" charset="0"/>
              </a:rPr>
              <a:t>then</a:t>
            </a:r>
            <a:r>
              <a:rPr lang="en-US" altLang="en-US" sz="2800" dirty="0" smtClean="0">
                <a:latin typeface="Calibri" pitchFamily="34" charset="0"/>
              </a:rPr>
              <a:t> people with a high exposure to UV light will have a higher frequency of skin cancer, </a:t>
            </a:r>
            <a:r>
              <a:rPr lang="en-US" altLang="en-US" sz="2800" u="sng" dirty="0" smtClean="0">
                <a:latin typeface="Calibri" pitchFamily="34" charset="0"/>
              </a:rPr>
              <a:t>because</a:t>
            </a:r>
            <a:r>
              <a:rPr lang="en-US" altLang="en-US" sz="2800" dirty="0" smtClean="0">
                <a:latin typeface="Calibri" pitchFamily="34" charset="0"/>
              </a:rPr>
              <a:t> ultra violet light will mutate skin cells.</a:t>
            </a:r>
          </a:p>
          <a:p>
            <a:pPr marL="609600" indent="-609600">
              <a:lnSpc>
                <a:spcPct val="80000"/>
              </a:lnSpc>
              <a:buFontTx/>
              <a:buNone/>
            </a:pPr>
            <a:endParaRPr lang="en-US" altLang="en-US" sz="2800" dirty="0" smtClean="0">
              <a:latin typeface="Calibri" pitchFamily="34" charset="0"/>
            </a:endParaRPr>
          </a:p>
        </p:txBody>
      </p:sp>
      <p:sp>
        <p:nvSpPr>
          <p:cNvPr id="3" name="Rectangle 3"/>
          <p:cNvSpPr txBox="1">
            <a:spLocks noChangeArrowheads="1"/>
          </p:cNvSpPr>
          <p:nvPr/>
        </p:nvSpPr>
        <p:spPr>
          <a:xfrm>
            <a:off x="0" y="0"/>
            <a:ext cx="91440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12800" indent="-812800" algn="ctr">
              <a:lnSpc>
                <a:spcPct val="80000"/>
              </a:lnSpc>
              <a:buFontTx/>
              <a:buNone/>
            </a:pPr>
            <a:r>
              <a:rPr lang="en-US" altLang="en-US" b="1" u="sng" dirty="0" smtClean="0">
                <a:latin typeface="Calibri" pitchFamily="34" charset="0"/>
              </a:rPr>
              <a:t>How to write a Hypothesis Examples:</a:t>
            </a:r>
            <a:r>
              <a:rPr lang="en-US" altLang="en-US" b="1" dirty="0" smtClean="0">
                <a:latin typeface="Calibri" pitchFamily="34" charset="0"/>
              </a:rPr>
              <a:t> </a:t>
            </a:r>
          </a:p>
          <a:p>
            <a:pPr marL="812800" indent="-812800">
              <a:lnSpc>
                <a:spcPct val="80000"/>
              </a:lnSpc>
              <a:buFontTx/>
              <a:buNone/>
            </a:pPr>
            <a:endParaRPr lang="en-US" altLang="en-US" sz="2400" dirty="0" smtClean="0">
              <a:latin typeface="Calibri" pitchFamily="34" charset="0"/>
            </a:endParaRPr>
          </a:p>
          <a:p>
            <a:pPr marL="812800" indent="-812800">
              <a:lnSpc>
                <a:spcPct val="80000"/>
              </a:lnSpc>
              <a:buFontTx/>
              <a:buNone/>
            </a:pPr>
            <a:endParaRPr lang="en-US" altLang="en-US" sz="2400" dirty="0">
              <a:latin typeface="Calibri" pitchFamily="34" charset="0"/>
            </a:endParaRPr>
          </a:p>
        </p:txBody>
      </p:sp>
    </p:spTree>
    <p:extLst>
      <p:ext uri="{BB962C8B-B14F-4D97-AF65-F5344CB8AC3E}">
        <p14:creationId xmlns:p14="http://schemas.microsoft.com/office/powerpoint/2010/main" val="4729806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6082">
                                            <p:txEl>
                                              <p:pRg st="0" end="0"/>
                                            </p:txEl>
                                          </p:spTgt>
                                        </p:tgtEl>
                                        <p:attrNameLst>
                                          <p:attrName>style.visibility</p:attrName>
                                        </p:attrNameLst>
                                      </p:cBhvr>
                                      <p:to>
                                        <p:strVal val="visible"/>
                                      </p:to>
                                    </p:set>
                                    <p:animEffect transition="in" filter="blinds(horizontal)">
                                      <p:cBhvr>
                                        <p:cTn id="12" dur="500"/>
                                        <p:tgtEl>
                                          <p:spTgt spid="4608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6082">
                                            <p:txEl>
                                              <p:pRg st="1" end="1"/>
                                            </p:txEl>
                                          </p:spTgt>
                                        </p:tgtEl>
                                        <p:attrNameLst>
                                          <p:attrName>style.visibility</p:attrName>
                                        </p:attrNameLst>
                                      </p:cBhvr>
                                      <p:to>
                                        <p:strVal val="visible"/>
                                      </p:to>
                                    </p:set>
                                    <p:animEffect transition="in" filter="blinds(horizontal)">
                                      <p:cBhvr>
                                        <p:cTn id="17" dur="500"/>
                                        <p:tgtEl>
                                          <p:spTgt spid="4608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6082">
                                            <p:txEl>
                                              <p:pRg st="2" end="2"/>
                                            </p:txEl>
                                          </p:spTgt>
                                        </p:tgtEl>
                                        <p:attrNameLst>
                                          <p:attrName>style.visibility</p:attrName>
                                        </p:attrNameLst>
                                      </p:cBhvr>
                                      <p:to>
                                        <p:strVal val="visible"/>
                                      </p:to>
                                    </p:set>
                                    <p:animEffect transition="in" filter="blinds(horizontal)">
                                      <p:cBhvr>
                                        <p:cTn id="22" dur="500"/>
                                        <p:tgtEl>
                                          <p:spTgt spid="4608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6082">
                                            <p:txEl>
                                              <p:pRg st="5" end="5"/>
                                            </p:txEl>
                                          </p:spTgt>
                                        </p:tgtEl>
                                        <p:attrNameLst>
                                          <p:attrName>style.visibility</p:attrName>
                                        </p:attrNameLst>
                                      </p:cBhvr>
                                      <p:to>
                                        <p:strVal val="visible"/>
                                      </p:to>
                                    </p:set>
                                    <p:animEffect transition="in" filter="blinds(horizontal)">
                                      <p:cBhvr>
                                        <p:cTn id="27" dur="500"/>
                                        <p:tgtEl>
                                          <p:spTgt spid="4608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6082">
                                            <p:txEl>
                                              <p:pRg st="6" end="6"/>
                                            </p:txEl>
                                          </p:spTgt>
                                        </p:tgtEl>
                                        <p:attrNameLst>
                                          <p:attrName>style.visibility</p:attrName>
                                        </p:attrNameLst>
                                      </p:cBhvr>
                                      <p:to>
                                        <p:strVal val="visible"/>
                                      </p:to>
                                    </p:set>
                                    <p:animEffect transition="in" filter="blinds(horizontal)">
                                      <p:cBhvr>
                                        <p:cTn id="32" dur="500"/>
                                        <p:tgtEl>
                                          <p:spTgt spid="4608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0" y="1143000"/>
            <a:ext cx="9144000" cy="5715000"/>
          </a:xfrm>
        </p:spPr>
        <p:txBody>
          <a:bodyPr/>
          <a:lstStyle/>
          <a:p>
            <a:pPr marL="609600" indent="-609600">
              <a:lnSpc>
                <a:spcPct val="80000"/>
              </a:lnSpc>
              <a:buFontTx/>
              <a:buNone/>
            </a:pPr>
            <a:endParaRPr lang="en-US" altLang="en-US" sz="2800" dirty="0" smtClean="0">
              <a:latin typeface="Calibri" pitchFamily="34" charset="0"/>
            </a:endParaRPr>
          </a:p>
          <a:p>
            <a:pPr marL="609600" indent="-609600">
              <a:lnSpc>
                <a:spcPct val="80000"/>
              </a:lnSpc>
              <a:buFontTx/>
              <a:buAutoNum type="arabicPeriod" startAt="6"/>
            </a:pPr>
            <a:r>
              <a:rPr lang="en-US" altLang="en-US" sz="2800" b="1" dirty="0" smtClean="0">
                <a:latin typeface="Calibri" pitchFamily="34" charset="0"/>
              </a:rPr>
              <a:t>Problem Question: </a:t>
            </a:r>
            <a:r>
              <a:rPr lang="en-US" altLang="en-US" sz="2800" dirty="0" smtClean="0">
                <a:latin typeface="Calibri" pitchFamily="34" charset="0"/>
              </a:rPr>
              <a:t>Does temperature cause leaves to change color?</a:t>
            </a:r>
          </a:p>
          <a:p>
            <a:pPr marL="609600" indent="-609600">
              <a:lnSpc>
                <a:spcPct val="80000"/>
              </a:lnSpc>
              <a:buFontTx/>
              <a:buAutoNum type="arabicPeriod" startAt="6"/>
            </a:pPr>
            <a:endParaRPr lang="en-US" altLang="en-US" sz="2800" dirty="0" smtClean="0">
              <a:latin typeface="Calibri" pitchFamily="34" charset="0"/>
            </a:endParaRPr>
          </a:p>
          <a:p>
            <a:pPr marL="609600" indent="-609600">
              <a:lnSpc>
                <a:spcPct val="80000"/>
              </a:lnSpc>
              <a:buFontTx/>
              <a:buNone/>
            </a:pPr>
            <a:r>
              <a:rPr lang="en-US" altLang="en-US" sz="2800" b="1" dirty="0" smtClean="0">
                <a:solidFill>
                  <a:srgbClr val="FF0000"/>
                </a:solidFill>
                <a:latin typeface="Calibri" pitchFamily="34" charset="0"/>
              </a:rPr>
              <a:t>Correct:</a:t>
            </a:r>
            <a:r>
              <a:rPr lang="en-US" altLang="en-US" sz="2800" dirty="0" smtClean="0">
                <a:solidFill>
                  <a:srgbClr val="FF0000"/>
                </a:solidFill>
                <a:latin typeface="Calibri" pitchFamily="34" charset="0"/>
              </a:rPr>
              <a:t>  </a:t>
            </a:r>
            <a:r>
              <a:rPr lang="en-US" altLang="en-US" sz="2800" u="sng" dirty="0" smtClean="0">
                <a:latin typeface="Calibri" pitchFamily="34" charset="0"/>
              </a:rPr>
              <a:t>If</a:t>
            </a:r>
            <a:r>
              <a:rPr lang="en-US" altLang="en-US" sz="2800" dirty="0" smtClean="0">
                <a:latin typeface="Calibri" pitchFamily="34" charset="0"/>
              </a:rPr>
              <a:t> leaf color change is related to temperature , </a:t>
            </a:r>
            <a:r>
              <a:rPr lang="en-US" altLang="en-US" sz="2800" u="sng" dirty="0" smtClean="0">
                <a:latin typeface="Calibri" pitchFamily="34" charset="0"/>
              </a:rPr>
              <a:t>then</a:t>
            </a:r>
            <a:r>
              <a:rPr lang="en-US" altLang="en-US" sz="2800" dirty="0" smtClean="0">
                <a:latin typeface="Calibri" pitchFamily="34" charset="0"/>
              </a:rPr>
              <a:t> exposing plants to low temperatures will result in changes in leaf color, </a:t>
            </a:r>
            <a:r>
              <a:rPr lang="en-US" altLang="en-US" sz="2800" u="sng" dirty="0" smtClean="0">
                <a:latin typeface="Calibri" pitchFamily="34" charset="0"/>
              </a:rPr>
              <a:t>because</a:t>
            </a:r>
            <a:r>
              <a:rPr lang="en-US" altLang="en-US" sz="2800" dirty="0" smtClean="0">
                <a:latin typeface="Calibri" pitchFamily="34" charset="0"/>
              </a:rPr>
              <a:t> the low temperatures cause the chlorophyll to break down.</a:t>
            </a:r>
          </a:p>
        </p:txBody>
      </p:sp>
      <p:sp>
        <p:nvSpPr>
          <p:cNvPr id="3" name="Rectangle 3"/>
          <p:cNvSpPr txBox="1">
            <a:spLocks noChangeArrowheads="1"/>
          </p:cNvSpPr>
          <p:nvPr/>
        </p:nvSpPr>
        <p:spPr>
          <a:xfrm>
            <a:off x="0" y="0"/>
            <a:ext cx="91440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12800" indent="-812800" algn="ctr">
              <a:lnSpc>
                <a:spcPct val="80000"/>
              </a:lnSpc>
              <a:buFontTx/>
              <a:buNone/>
            </a:pPr>
            <a:r>
              <a:rPr lang="en-US" altLang="en-US" b="1" u="sng" dirty="0" smtClean="0">
                <a:latin typeface="Calibri" pitchFamily="34" charset="0"/>
              </a:rPr>
              <a:t>How to write a Hypothesis Examples:</a:t>
            </a:r>
            <a:r>
              <a:rPr lang="en-US" altLang="en-US" b="1" dirty="0" smtClean="0">
                <a:latin typeface="Calibri" pitchFamily="34" charset="0"/>
              </a:rPr>
              <a:t> </a:t>
            </a:r>
          </a:p>
          <a:p>
            <a:pPr marL="812800" indent="-812800">
              <a:lnSpc>
                <a:spcPct val="80000"/>
              </a:lnSpc>
              <a:buFontTx/>
              <a:buNone/>
            </a:pPr>
            <a:endParaRPr lang="en-US" altLang="en-US" sz="2400" dirty="0" smtClean="0">
              <a:latin typeface="Calibri" pitchFamily="34" charset="0"/>
            </a:endParaRPr>
          </a:p>
          <a:p>
            <a:pPr marL="812800" indent="-812800">
              <a:lnSpc>
                <a:spcPct val="80000"/>
              </a:lnSpc>
              <a:buFontTx/>
              <a:buNone/>
            </a:pPr>
            <a:endParaRPr lang="en-US" altLang="en-US" sz="2400" dirty="0">
              <a:latin typeface="Calibri" pitchFamily="34" charset="0"/>
            </a:endParaRPr>
          </a:p>
        </p:txBody>
      </p:sp>
    </p:spTree>
    <p:extLst>
      <p:ext uri="{BB962C8B-B14F-4D97-AF65-F5344CB8AC3E}">
        <p14:creationId xmlns:p14="http://schemas.microsoft.com/office/powerpoint/2010/main" val="6162057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6082">
                                            <p:txEl>
                                              <p:pRg st="1" end="1"/>
                                            </p:txEl>
                                          </p:spTgt>
                                        </p:tgtEl>
                                        <p:attrNameLst>
                                          <p:attrName>style.visibility</p:attrName>
                                        </p:attrNameLst>
                                      </p:cBhvr>
                                      <p:to>
                                        <p:strVal val="visible"/>
                                      </p:to>
                                    </p:set>
                                    <p:animEffect transition="in" filter="blinds(horizontal)">
                                      <p:cBhvr>
                                        <p:cTn id="12" dur="500"/>
                                        <p:tgtEl>
                                          <p:spTgt spid="460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6082">
                                            <p:txEl>
                                              <p:pRg st="3" end="3"/>
                                            </p:txEl>
                                          </p:spTgt>
                                        </p:tgtEl>
                                        <p:attrNameLst>
                                          <p:attrName>style.visibility</p:attrName>
                                        </p:attrNameLst>
                                      </p:cBhvr>
                                      <p:to>
                                        <p:strVal val="visible"/>
                                      </p:to>
                                    </p:set>
                                    <p:animEffect transition="in" filter="blinds(horizontal)">
                                      <p:cBhvr>
                                        <p:cTn id="17" dur="500"/>
                                        <p:tgtEl>
                                          <p:spTgt spid="460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6" name="Rectangle 4"/>
          <p:cNvSpPr>
            <a:spLocks noGrp="1" noChangeArrowheads="1"/>
          </p:cNvSpPr>
          <p:nvPr>
            <p:ph type="body" idx="1"/>
          </p:nvPr>
        </p:nvSpPr>
        <p:spPr>
          <a:xfrm>
            <a:off x="0" y="0"/>
            <a:ext cx="8991600" cy="6705600"/>
          </a:xfrm>
          <a:noFill/>
        </p:spPr>
        <p:txBody>
          <a:bodyPr/>
          <a:lstStyle/>
          <a:p>
            <a:pPr marL="812800" indent="-812800" algn="ctr">
              <a:buNone/>
            </a:pPr>
            <a:r>
              <a:rPr lang="en-US" altLang="en-US" b="1" dirty="0" smtClean="0">
                <a:latin typeface="Calibri" pitchFamily="34" charset="0"/>
              </a:rPr>
              <a:t>What is the difference between hypothesis, theory &amp; law</a:t>
            </a:r>
            <a:r>
              <a:rPr lang="en-US" altLang="en-US" dirty="0" smtClean="0">
                <a:latin typeface="Calibri" pitchFamily="34" charset="0"/>
              </a:rPr>
              <a:t>? </a:t>
            </a:r>
          </a:p>
          <a:p>
            <a:pPr marL="812800" indent="-812800" algn="ctr">
              <a:buNone/>
            </a:pPr>
            <a:endParaRPr lang="en-US" altLang="en-US" dirty="0" smtClean="0">
              <a:latin typeface="Calibri" pitchFamily="34" charset="0"/>
            </a:endParaRPr>
          </a:p>
          <a:p>
            <a:pPr marL="1168400" lvl="1" indent="-711200">
              <a:buFontTx/>
              <a:buAutoNum type="arabicPeriod"/>
            </a:pPr>
            <a:r>
              <a:rPr lang="en-US" altLang="en-US" sz="3000" b="1" u="sng" dirty="0" smtClean="0">
                <a:latin typeface="Calibri" pitchFamily="34" charset="0"/>
              </a:rPr>
              <a:t>Hypothesis</a:t>
            </a:r>
            <a:r>
              <a:rPr lang="en-US" altLang="en-US" sz="3000" dirty="0" smtClean="0">
                <a:latin typeface="Calibri" pitchFamily="34" charset="0"/>
              </a:rPr>
              <a:t> - “an educated guess”; a tentative explanation of phenomena.</a:t>
            </a:r>
          </a:p>
          <a:p>
            <a:pPr marL="1168400" lvl="1" indent="-711200">
              <a:buFontTx/>
              <a:buAutoNum type="arabicPeriod"/>
            </a:pPr>
            <a:r>
              <a:rPr lang="en-US" altLang="en-US" sz="3000" b="1" u="sng" dirty="0" smtClean="0">
                <a:latin typeface="Calibri" pitchFamily="34" charset="0"/>
              </a:rPr>
              <a:t>Theory </a:t>
            </a:r>
            <a:r>
              <a:rPr lang="en-US" altLang="en-US" sz="3000" dirty="0" smtClean="0">
                <a:latin typeface="Calibri" pitchFamily="34" charset="0"/>
              </a:rPr>
              <a:t>- a widely accepted explanation of natural phenomena; has stood up to testing.</a:t>
            </a:r>
          </a:p>
          <a:p>
            <a:pPr lvl="5"/>
            <a:r>
              <a:rPr lang="en-US" altLang="en-US" sz="2500" dirty="0" smtClean="0">
                <a:latin typeface="Calibri" pitchFamily="34" charset="0"/>
              </a:rPr>
              <a:t>Example: Evolution  </a:t>
            </a:r>
          </a:p>
          <a:p>
            <a:pPr marL="1168400" lvl="1" indent="-711200">
              <a:buFontTx/>
              <a:buAutoNum type="arabicPeriod"/>
            </a:pPr>
            <a:r>
              <a:rPr lang="en-US" altLang="en-US" sz="3000" b="1" u="sng" dirty="0" smtClean="0">
                <a:latin typeface="Calibri" pitchFamily="34" charset="0"/>
              </a:rPr>
              <a:t>Law</a:t>
            </a:r>
            <a:r>
              <a:rPr lang="en-US" altLang="en-US" sz="3000" dirty="0" smtClean="0">
                <a:latin typeface="Calibri" pitchFamily="34" charset="0"/>
              </a:rPr>
              <a:t> - a statement of what always occurs under certain conditions.</a:t>
            </a:r>
          </a:p>
          <a:p>
            <a:pPr marL="2571750" lvl="5" indent="-342900"/>
            <a:r>
              <a:rPr lang="en-US" altLang="en-US" sz="2500" dirty="0" smtClean="0">
                <a:latin typeface="Calibri" pitchFamily="34" charset="0"/>
              </a:rPr>
              <a:t>Example: Gravity </a:t>
            </a:r>
          </a:p>
        </p:txBody>
      </p:sp>
    </p:spTree>
    <p:extLst>
      <p:ext uri="{BB962C8B-B14F-4D97-AF65-F5344CB8AC3E}">
        <p14:creationId xmlns:p14="http://schemas.microsoft.com/office/powerpoint/2010/main" val="41033694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animEffect transition="in" filter="blinds(vertical)">
                                      <p:cBhvr>
                                        <p:cTn id="7" dur="500"/>
                                        <p:tgtEl>
                                          <p:spTgt spid="337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33796">
                                            <p:txEl>
                                              <p:pRg st="2" end="2"/>
                                            </p:txEl>
                                          </p:spTgt>
                                        </p:tgtEl>
                                        <p:attrNameLst>
                                          <p:attrName>style.visibility</p:attrName>
                                        </p:attrNameLst>
                                      </p:cBhvr>
                                      <p:to>
                                        <p:strVal val="visible"/>
                                      </p:to>
                                    </p:set>
                                    <p:animEffect transition="in" filter="blinds(vertical)">
                                      <p:cBhvr>
                                        <p:cTn id="12" dur="500"/>
                                        <p:tgtEl>
                                          <p:spTgt spid="3379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33796">
                                            <p:txEl>
                                              <p:pRg st="3" end="3"/>
                                            </p:txEl>
                                          </p:spTgt>
                                        </p:tgtEl>
                                        <p:attrNameLst>
                                          <p:attrName>style.visibility</p:attrName>
                                        </p:attrNameLst>
                                      </p:cBhvr>
                                      <p:to>
                                        <p:strVal val="visible"/>
                                      </p:to>
                                    </p:set>
                                    <p:animEffect transition="in" filter="blinds(vertical)">
                                      <p:cBhvr>
                                        <p:cTn id="17" dur="500"/>
                                        <p:tgtEl>
                                          <p:spTgt spid="33796">
                                            <p:txEl>
                                              <p:pRg st="3" end="3"/>
                                            </p:txEl>
                                          </p:spTgt>
                                        </p:tgtEl>
                                      </p:cBhvr>
                                    </p:animEffect>
                                  </p:childTnLst>
                                </p:cTn>
                              </p:par>
                              <p:par>
                                <p:cTn id="18" presetID="3" presetClass="entr" presetSubtype="5" fill="hold" grpId="0" nodeType="withEffect">
                                  <p:stCondLst>
                                    <p:cond delay="0"/>
                                  </p:stCondLst>
                                  <p:childTnLst>
                                    <p:set>
                                      <p:cBhvr>
                                        <p:cTn id="19" dur="1" fill="hold">
                                          <p:stCondLst>
                                            <p:cond delay="0"/>
                                          </p:stCondLst>
                                        </p:cTn>
                                        <p:tgtEl>
                                          <p:spTgt spid="33796">
                                            <p:txEl>
                                              <p:pRg st="4" end="4"/>
                                            </p:txEl>
                                          </p:spTgt>
                                        </p:tgtEl>
                                        <p:attrNameLst>
                                          <p:attrName>style.visibility</p:attrName>
                                        </p:attrNameLst>
                                      </p:cBhvr>
                                      <p:to>
                                        <p:strVal val="visible"/>
                                      </p:to>
                                    </p:set>
                                    <p:animEffect transition="in" filter="blinds(vertical)">
                                      <p:cBhvr>
                                        <p:cTn id="20" dur="500"/>
                                        <p:tgtEl>
                                          <p:spTgt spid="33796">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5" fill="hold" grpId="0" nodeType="clickEffect">
                                  <p:stCondLst>
                                    <p:cond delay="0"/>
                                  </p:stCondLst>
                                  <p:childTnLst>
                                    <p:set>
                                      <p:cBhvr>
                                        <p:cTn id="24" dur="1" fill="hold">
                                          <p:stCondLst>
                                            <p:cond delay="0"/>
                                          </p:stCondLst>
                                        </p:cTn>
                                        <p:tgtEl>
                                          <p:spTgt spid="33796">
                                            <p:txEl>
                                              <p:pRg st="5" end="5"/>
                                            </p:txEl>
                                          </p:spTgt>
                                        </p:tgtEl>
                                        <p:attrNameLst>
                                          <p:attrName>style.visibility</p:attrName>
                                        </p:attrNameLst>
                                      </p:cBhvr>
                                      <p:to>
                                        <p:strVal val="visible"/>
                                      </p:to>
                                    </p:set>
                                    <p:animEffect transition="in" filter="blinds(vertical)">
                                      <p:cBhvr>
                                        <p:cTn id="25" dur="500"/>
                                        <p:tgtEl>
                                          <p:spTgt spid="33796">
                                            <p:txEl>
                                              <p:pRg st="5" end="5"/>
                                            </p:txEl>
                                          </p:spTgt>
                                        </p:tgtEl>
                                      </p:cBhvr>
                                    </p:animEffect>
                                  </p:childTnLst>
                                </p:cTn>
                              </p:par>
                              <p:par>
                                <p:cTn id="26" presetID="3" presetClass="entr" presetSubtype="5" fill="hold" grpId="0" nodeType="withEffect">
                                  <p:stCondLst>
                                    <p:cond delay="0"/>
                                  </p:stCondLst>
                                  <p:childTnLst>
                                    <p:set>
                                      <p:cBhvr>
                                        <p:cTn id="27" dur="1" fill="hold">
                                          <p:stCondLst>
                                            <p:cond delay="0"/>
                                          </p:stCondLst>
                                        </p:cTn>
                                        <p:tgtEl>
                                          <p:spTgt spid="33796">
                                            <p:txEl>
                                              <p:pRg st="6" end="6"/>
                                            </p:txEl>
                                          </p:spTgt>
                                        </p:tgtEl>
                                        <p:attrNameLst>
                                          <p:attrName>style.visibility</p:attrName>
                                        </p:attrNameLst>
                                      </p:cBhvr>
                                      <p:to>
                                        <p:strVal val="visible"/>
                                      </p:to>
                                    </p:set>
                                    <p:animEffect transition="in" filter="blinds(vertical)">
                                      <p:cBhvr>
                                        <p:cTn id="28" dur="500"/>
                                        <p:tgtEl>
                                          <p:spTgt spid="3379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uild="p" bldLvl="3"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smtClean="0"/>
              <a:t>Variables</a:t>
            </a:r>
            <a:endParaRPr lang="en-US" b="1" dirty="0"/>
          </a:p>
        </p:txBody>
      </p:sp>
      <p:sp>
        <p:nvSpPr>
          <p:cNvPr id="3" name="Content Placeholder 2"/>
          <p:cNvSpPr>
            <a:spLocks noGrp="1"/>
          </p:cNvSpPr>
          <p:nvPr>
            <p:ph idx="1"/>
          </p:nvPr>
        </p:nvSpPr>
        <p:spPr>
          <a:xfrm>
            <a:off x="304800" y="533400"/>
            <a:ext cx="8229600" cy="6019800"/>
          </a:xfrm>
        </p:spPr>
        <p:txBody>
          <a:bodyPr>
            <a:normAutofit/>
          </a:bodyPr>
          <a:lstStyle/>
          <a:p>
            <a:pPr marL="622300" indent="-508000">
              <a:lnSpc>
                <a:spcPct val="90000"/>
              </a:lnSpc>
            </a:pPr>
            <a:r>
              <a:rPr lang="en-US" altLang="en-US" sz="3400" u="sng" dirty="0" smtClean="0">
                <a:solidFill>
                  <a:srgbClr val="FF0000"/>
                </a:solidFill>
                <a:latin typeface="Calibri" pitchFamily="34" charset="0"/>
              </a:rPr>
              <a:t>Control </a:t>
            </a:r>
            <a:r>
              <a:rPr lang="en-US" altLang="en-US" sz="3400" dirty="0" smtClean="0">
                <a:latin typeface="Calibri" pitchFamily="34" charset="0"/>
              </a:rPr>
              <a:t>= The condition(s) that is kept the same </a:t>
            </a:r>
          </a:p>
          <a:p>
            <a:pPr marL="622300" lvl="0" indent="-508000">
              <a:lnSpc>
                <a:spcPct val="90000"/>
              </a:lnSpc>
            </a:pPr>
            <a:r>
              <a:rPr lang="en-US" altLang="en-US" sz="3400" u="sng" dirty="0" smtClean="0">
                <a:solidFill>
                  <a:srgbClr val="FF0000"/>
                </a:solidFill>
                <a:latin typeface="Calibri" pitchFamily="34" charset="0"/>
              </a:rPr>
              <a:t>Independent Variable </a:t>
            </a:r>
            <a:r>
              <a:rPr lang="en-US" altLang="en-US" sz="3400" dirty="0" smtClean="0">
                <a:latin typeface="Calibri" pitchFamily="34" charset="0"/>
              </a:rPr>
              <a:t>= </a:t>
            </a:r>
            <a:r>
              <a:rPr lang="en-US" sz="3600" dirty="0" smtClean="0"/>
              <a:t>This is the variable you changed; what are you testing. </a:t>
            </a:r>
          </a:p>
          <a:p>
            <a:pPr marL="1022350" lvl="1" indent="-508000">
              <a:lnSpc>
                <a:spcPct val="90000"/>
              </a:lnSpc>
            </a:pPr>
            <a:r>
              <a:rPr lang="en-US" altLang="en-US" sz="2600" b="1" dirty="0" smtClean="0">
                <a:latin typeface="Calibri" pitchFamily="34" charset="0"/>
              </a:rPr>
              <a:t>You change it! </a:t>
            </a:r>
          </a:p>
          <a:p>
            <a:pPr marL="1022350" lvl="1" indent="-508000">
              <a:lnSpc>
                <a:spcPct val="90000"/>
              </a:lnSpc>
            </a:pPr>
            <a:r>
              <a:rPr lang="en-US" sz="3200" dirty="0"/>
              <a:t>You can only have </a:t>
            </a:r>
            <a:r>
              <a:rPr lang="en-US" sz="3200" u="sng" dirty="0"/>
              <a:t>one</a:t>
            </a:r>
            <a:r>
              <a:rPr lang="en-US" sz="3200" dirty="0"/>
              <a:t> independent variable</a:t>
            </a:r>
            <a:r>
              <a:rPr lang="en-US" sz="3200" dirty="0" smtClean="0"/>
              <a:t>.</a:t>
            </a:r>
          </a:p>
          <a:p>
            <a:pPr marL="1022350" lvl="1" indent="-508000">
              <a:lnSpc>
                <a:spcPct val="90000"/>
              </a:lnSpc>
            </a:pPr>
            <a:r>
              <a:rPr lang="en-US" altLang="en-US" sz="3200" dirty="0" smtClean="0">
                <a:latin typeface="Calibri" pitchFamily="34" charset="0"/>
              </a:rPr>
              <a:t>Must include units.</a:t>
            </a:r>
            <a:endParaRPr lang="en-US" altLang="en-US" sz="3000" dirty="0" smtClean="0">
              <a:latin typeface="Calibri" pitchFamily="34" charset="0"/>
            </a:endParaRPr>
          </a:p>
          <a:p>
            <a:pPr marL="1022350" lvl="1" indent="-508000">
              <a:lnSpc>
                <a:spcPct val="90000"/>
              </a:lnSpc>
            </a:pPr>
            <a:r>
              <a:rPr lang="en-US" altLang="en-US" sz="3000" dirty="0" smtClean="0">
                <a:latin typeface="Calibri" pitchFamily="34" charset="0"/>
              </a:rPr>
              <a:t>X-axis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Variables continued…</a:t>
            </a:r>
            <a:endParaRPr lang="en-US" b="1" dirty="0"/>
          </a:p>
        </p:txBody>
      </p:sp>
      <p:sp>
        <p:nvSpPr>
          <p:cNvPr id="3" name="Content Placeholder 2"/>
          <p:cNvSpPr>
            <a:spLocks noGrp="1"/>
          </p:cNvSpPr>
          <p:nvPr>
            <p:ph idx="1"/>
          </p:nvPr>
        </p:nvSpPr>
        <p:spPr/>
        <p:txBody>
          <a:bodyPr/>
          <a:lstStyle/>
          <a:p>
            <a:r>
              <a:rPr lang="en-US" u="sng" dirty="0">
                <a:solidFill>
                  <a:srgbClr val="FF0000"/>
                </a:solidFill>
              </a:rPr>
              <a:t>Dependent Variable </a:t>
            </a:r>
            <a:r>
              <a:rPr lang="en-US" dirty="0"/>
              <a:t>= The variable you are measuring. </a:t>
            </a:r>
            <a:r>
              <a:rPr lang="en-US" dirty="0" smtClean="0"/>
              <a:t>	</a:t>
            </a:r>
            <a:endParaRPr lang="en-US" dirty="0"/>
          </a:p>
          <a:p>
            <a:pPr lvl="1"/>
            <a:r>
              <a:rPr lang="en-US" b="1" dirty="0"/>
              <a:t>You measure it!</a:t>
            </a:r>
          </a:p>
          <a:p>
            <a:pPr lvl="1"/>
            <a:r>
              <a:rPr lang="en-US" dirty="0"/>
              <a:t>You can only have one dependent variable.</a:t>
            </a:r>
          </a:p>
          <a:p>
            <a:pPr lvl="1"/>
            <a:r>
              <a:rPr lang="en-US" dirty="0"/>
              <a:t>Must include units.</a:t>
            </a:r>
          </a:p>
          <a:p>
            <a:pPr lvl="1"/>
            <a:r>
              <a:rPr lang="en-US" dirty="0"/>
              <a:t>Y-axis</a:t>
            </a:r>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6639" y="3848100"/>
            <a:ext cx="4247361"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1443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152400" y="0"/>
            <a:ext cx="8686800" cy="6324600"/>
          </a:xfrm>
        </p:spPr>
        <p:txBody>
          <a:bodyPr>
            <a:normAutofit/>
          </a:bodyPr>
          <a:lstStyle/>
          <a:p>
            <a:pPr marL="812800" indent="-812800" algn="ctr" eaLnBrk="1" hangingPunct="1">
              <a:lnSpc>
                <a:spcPct val="80000"/>
              </a:lnSpc>
              <a:buNone/>
            </a:pPr>
            <a:r>
              <a:rPr lang="en-US" altLang="en-US" sz="3600" b="1" dirty="0" smtClean="0">
                <a:latin typeface="Calibri" pitchFamily="34" charset="0"/>
              </a:rPr>
              <a:t>Kinds of Data</a:t>
            </a:r>
            <a:endParaRPr lang="en-US" altLang="en-US" sz="3000" b="1" dirty="0" smtClean="0">
              <a:latin typeface="Calibri" pitchFamily="34" charset="0"/>
            </a:endParaRPr>
          </a:p>
          <a:p>
            <a:pPr marL="723900" indent="-609600">
              <a:lnSpc>
                <a:spcPct val="80000"/>
              </a:lnSpc>
            </a:pPr>
            <a:r>
              <a:rPr lang="en-US" altLang="en-US" sz="3600" u="sng" dirty="0" smtClean="0">
                <a:latin typeface="Calibri" pitchFamily="34" charset="0"/>
              </a:rPr>
              <a:t>Quantitative</a:t>
            </a:r>
            <a:r>
              <a:rPr lang="en-US" altLang="en-US" sz="3600" dirty="0" smtClean="0">
                <a:latin typeface="Calibri" pitchFamily="34" charset="0"/>
              </a:rPr>
              <a:t> = numerical data</a:t>
            </a:r>
          </a:p>
          <a:p>
            <a:pPr marL="1022350" lvl="1" indent="-508000">
              <a:lnSpc>
                <a:spcPct val="80000"/>
              </a:lnSpc>
            </a:pPr>
            <a:r>
              <a:rPr lang="en-US" altLang="en-US" dirty="0" smtClean="0">
                <a:latin typeface="Calibri" pitchFamily="34" charset="0"/>
              </a:rPr>
              <a:t>There were 7 blue birds after 3 months.</a:t>
            </a:r>
          </a:p>
          <a:p>
            <a:pPr marL="1022350" lvl="1" indent="-508000">
              <a:lnSpc>
                <a:spcPct val="80000"/>
              </a:lnSpc>
            </a:pPr>
            <a:r>
              <a:rPr lang="en-US" altLang="en-US" dirty="0" smtClean="0">
                <a:latin typeface="Calibri" pitchFamily="34" charset="0"/>
              </a:rPr>
              <a:t>The plant grew 5.6 cm over 9 days. </a:t>
            </a:r>
            <a:endParaRPr lang="en-US" altLang="en-US" sz="3600" dirty="0" smtClean="0">
              <a:latin typeface="Calibri" pitchFamily="34" charset="0"/>
            </a:endParaRPr>
          </a:p>
          <a:p>
            <a:pPr marL="723900" indent="-609600">
              <a:lnSpc>
                <a:spcPct val="80000"/>
              </a:lnSpc>
            </a:pPr>
            <a:r>
              <a:rPr lang="en-US" altLang="en-US" sz="3600" u="sng" dirty="0" smtClean="0">
                <a:latin typeface="Calibri" pitchFamily="34" charset="0"/>
              </a:rPr>
              <a:t>Qualitative</a:t>
            </a:r>
            <a:r>
              <a:rPr lang="en-US" altLang="en-US" sz="3600" dirty="0" smtClean="0">
                <a:latin typeface="Calibri" pitchFamily="34" charset="0"/>
              </a:rPr>
              <a:t> = observational data (no numbers)</a:t>
            </a:r>
          </a:p>
          <a:p>
            <a:pPr marL="1022350" lvl="1" indent="-508000">
              <a:lnSpc>
                <a:spcPct val="80000"/>
              </a:lnSpc>
            </a:pPr>
            <a:r>
              <a:rPr lang="en-US" altLang="en-US" dirty="0" smtClean="0">
                <a:latin typeface="Calibri" pitchFamily="34" charset="0"/>
              </a:rPr>
              <a:t>A Red and Yellow bird couple gave birth to all blue birds.</a:t>
            </a:r>
          </a:p>
          <a:p>
            <a:pPr marL="1022350" lvl="1" indent="-508000">
              <a:lnSpc>
                <a:spcPct val="80000"/>
              </a:lnSpc>
            </a:pPr>
            <a:r>
              <a:rPr lang="en-US" altLang="en-US" dirty="0" smtClean="0">
                <a:latin typeface="Calibri" pitchFamily="34" charset="0"/>
              </a:rPr>
              <a:t>The solution turned</a:t>
            </a:r>
            <a:endParaRPr lang="en-US" altLang="en-US" dirty="0">
              <a:latin typeface="Calibri" pitchFamily="34" charset="0"/>
            </a:endParaRPr>
          </a:p>
          <a:p>
            <a:pPr marL="914400" lvl="2" indent="0">
              <a:lnSpc>
                <a:spcPct val="80000"/>
              </a:lnSpc>
              <a:buNone/>
            </a:pPr>
            <a:r>
              <a:rPr lang="en-US" altLang="en-US" sz="2800" dirty="0">
                <a:latin typeface="Calibri" pitchFamily="34" charset="0"/>
              </a:rPr>
              <a:t>t</a:t>
            </a:r>
            <a:r>
              <a:rPr lang="en-US" altLang="en-US" sz="2800" dirty="0" smtClean="0">
                <a:latin typeface="Calibri" pitchFamily="34" charset="0"/>
              </a:rPr>
              <a:t>urned from colorless </a:t>
            </a:r>
          </a:p>
          <a:p>
            <a:pPr marL="914400" lvl="2" indent="0">
              <a:lnSpc>
                <a:spcPct val="80000"/>
              </a:lnSpc>
              <a:buNone/>
            </a:pPr>
            <a:r>
              <a:rPr lang="en-US" altLang="en-US" sz="2800" dirty="0">
                <a:latin typeface="Calibri" pitchFamily="34" charset="0"/>
              </a:rPr>
              <a:t>t</a:t>
            </a:r>
            <a:r>
              <a:rPr lang="en-US" altLang="en-US" sz="2800" dirty="0" smtClean="0">
                <a:latin typeface="Calibri" pitchFamily="34" charset="0"/>
              </a:rPr>
              <a:t>o a blue color</a:t>
            </a:r>
          </a:p>
        </p:txBody>
      </p:sp>
      <p:pic>
        <p:nvPicPr>
          <p:cNvPr id="5122" name="Picture 2" descr="http://1.bp.blogspot.com/-WgTZ4CytogU/UgY6La05ftI/AAAAAAAAJZA/9s5CrReFXgU/s320/Snap+2013-08-10+at+08.34.12.png">
            <a:hlinkClick r:id="rId3"/>
          </p:cNvPr>
          <p:cNvPicPr>
            <a:picLocks noChangeAspect="1" noChangeArrowheads="1"/>
          </p:cNvPicPr>
          <p:nvPr/>
        </p:nvPicPr>
        <p:blipFill>
          <a:blip r:embed="rId4" cstate="print"/>
          <a:srcRect/>
          <a:stretch>
            <a:fillRect/>
          </a:stretch>
        </p:blipFill>
        <p:spPr bwMode="auto">
          <a:xfrm>
            <a:off x="4399890" y="3308928"/>
            <a:ext cx="4972710" cy="3549072"/>
          </a:xfrm>
          <a:prstGeom prst="rect">
            <a:avLst/>
          </a:prstGeom>
          <a:noFill/>
        </p:spPr>
      </p:pic>
    </p:spTree>
    <p:extLst>
      <p:ext uri="{BB962C8B-B14F-4D97-AF65-F5344CB8AC3E}">
        <p14:creationId xmlns:p14="http://schemas.microsoft.com/office/powerpoint/2010/main" val="13153462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 calcmode="lin" valueType="num">
                                      <p:cBhvr additive="base">
                                        <p:cTn id="7" dur="500" fill="hold"/>
                                        <p:tgtEl>
                                          <p:spTgt spid="71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170">
                                            <p:txEl>
                                              <p:pRg st="1" end="1"/>
                                            </p:txEl>
                                          </p:spTgt>
                                        </p:tgtEl>
                                        <p:attrNameLst>
                                          <p:attrName>style.visibility</p:attrName>
                                        </p:attrNameLst>
                                      </p:cBhvr>
                                      <p:to>
                                        <p:strVal val="visible"/>
                                      </p:to>
                                    </p:set>
                                    <p:anim calcmode="lin" valueType="num">
                                      <p:cBhvr additive="base">
                                        <p:cTn id="13" dur="500" fill="hold"/>
                                        <p:tgtEl>
                                          <p:spTgt spid="71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170">
                                            <p:txEl>
                                              <p:pRg st="2" end="2"/>
                                            </p:txEl>
                                          </p:spTgt>
                                        </p:tgtEl>
                                        <p:attrNameLst>
                                          <p:attrName>style.visibility</p:attrName>
                                        </p:attrNameLst>
                                      </p:cBhvr>
                                      <p:to>
                                        <p:strVal val="visible"/>
                                      </p:to>
                                    </p:set>
                                    <p:anim calcmode="lin" valueType="num">
                                      <p:cBhvr additive="base">
                                        <p:cTn id="19" dur="500" fill="hold"/>
                                        <p:tgtEl>
                                          <p:spTgt spid="717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0">
                                            <p:txEl>
                                              <p:pRg st="3" end="3"/>
                                            </p:txEl>
                                          </p:spTgt>
                                        </p:tgtEl>
                                        <p:attrNameLst>
                                          <p:attrName>style.visibility</p:attrName>
                                        </p:attrNameLst>
                                      </p:cBhvr>
                                      <p:to>
                                        <p:strVal val="visible"/>
                                      </p:to>
                                    </p:set>
                                    <p:anim calcmode="lin" valueType="num">
                                      <p:cBhvr additive="base">
                                        <p:cTn id="25" dur="500" fill="hold"/>
                                        <p:tgtEl>
                                          <p:spTgt spid="717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170">
                                            <p:txEl>
                                              <p:pRg st="4" end="4"/>
                                            </p:txEl>
                                          </p:spTgt>
                                        </p:tgtEl>
                                        <p:attrNameLst>
                                          <p:attrName>style.visibility</p:attrName>
                                        </p:attrNameLst>
                                      </p:cBhvr>
                                      <p:to>
                                        <p:strVal val="visible"/>
                                      </p:to>
                                    </p:set>
                                    <p:anim calcmode="lin" valueType="num">
                                      <p:cBhvr additive="base">
                                        <p:cTn id="31" dur="500" fill="hold"/>
                                        <p:tgtEl>
                                          <p:spTgt spid="717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170">
                                            <p:txEl>
                                              <p:pRg st="5" end="5"/>
                                            </p:txEl>
                                          </p:spTgt>
                                        </p:tgtEl>
                                        <p:attrNameLst>
                                          <p:attrName>style.visibility</p:attrName>
                                        </p:attrNameLst>
                                      </p:cBhvr>
                                      <p:to>
                                        <p:strVal val="visible"/>
                                      </p:to>
                                    </p:set>
                                    <p:anim calcmode="lin" valueType="num">
                                      <p:cBhvr additive="base">
                                        <p:cTn id="37" dur="500" fill="hold"/>
                                        <p:tgtEl>
                                          <p:spTgt spid="717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170">
                                            <p:txEl>
                                              <p:pRg st="6" end="6"/>
                                            </p:txEl>
                                          </p:spTgt>
                                        </p:tgtEl>
                                        <p:attrNameLst>
                                          <p:attrName>style.visibility</p:attrName>
                                        </p:attrNameLst>
                                      </p:cBhvr>
                                      <p:to>
                                        <p:strVal val="visible"/>
                                      </p:to>
                                    </p:set>
                                    <p:anim calcmode="lin" valueType="num">
                                      <p:cBhvr additive="base">
                                        <p:cTn id="43" dur="500" fill="hold"/>
                                        <p:tgtEl>
                                          <p:spTgt spid="717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170">
                                            <p:txEl>
                                              <p:pRg st="7" end="7"/>
                                            </p:txEl>
                                          </p:spTgt>
                                        </p:tgtEl>
                                        <p:attrNameLst>
                                          <p:attrName>style.visibility</p:attrName>
                                        </p:attrNameLst>
                                      </p:cBhvr>
                                      <p:to>
                                        <p:strVal val="visible"/>
                                      </p:to>
                                    </p:set>
                                    <p:anim calcmode="lin" valueType="num">
                                      <p:cBhvr additive="base">
                                        <p:cTn id="49" dur="500" fill="hold"/>
                                        <p:tgtEl>
                                          <p:spTgt spid="717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170">
                                            <p:txEl>
                                              <p:pRg st="8" end="8"/>
                                            </p:txEl>
                                          </p:spTgt>
                                        </p:tgtEl>
                                        <p:attrNameLst>
                                          <p:attrName>style.visibility</p:attrName>
                                        </p:attrNameLst>
                                      </p:cBhvr>
                                      <p:to>
                                        <p:strVal val="visible"/>
                                      </p:to>
                                    </p:set>
                                    <p:anim calcmode="lin" valueType="num">
                                      <p:cBhvr additive="base">
                                        <p:cTn id="55" dur="500" fill="hold"/>
                                        <p:tgtEl>
                                          <p:spTgt spid="7170">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17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International System of Measurements (SI)</a:t>
            </a:r>
            <a:endParaRPr lang="en-US" b="1" dirty="0"/>
          </a:p>
        </p:txBody>
      </p:sp>
      <p:sp>
        <p:nvSpPr>
          <p:cNvPr id="3" name="Content Placeholder 2"/>
          <p:cNvSpPr>
            <a:spLocks noGrp="1"/>
          </p:cNvSpPr>
          <p:nvPr>
            <p:ph idx="1"/>
          </p:nvPr>
        </p:nvSpPr>
        <p:spPr>
          <a:xfrm>
            <a:off x="457200" y="1295400"/>
            <a:ext cx="8229600" cy="4525963"/>
          </a:xfrm>
        </p:spPr>
        <p:txBody>
          <a:bodyPr/>
          <a:lstStyle/>
          <a:p>
            <a:r>
              <a:rPr lang="en-US" altLang="en-US" dirty="0" smtClean="0"/>
              <a:t>Base Units </a:t>
            </a:r>
          </a:p>
          <a:p>
            <a:pPr lvl="1"/>
            <a:r>
              <a:rPr lang="en-US" altLang="en-US" dirty="0" smtClean="0"/>
              <a:t>Length = meter (m)</a:t>
            </a:r>
          </a:p>
          <a:p>
            <a:pPr lvl="1"/>
            <a:r>
              <a:rPr lang="en-US" altLang="en-US" dirty="0" smtClean="0"/>
              <a:t>Mass = gram (g)</a:t>
            </a:r>
          </a:p>
          <a:p>
            <a:pPr lvl="1"/>
            <a:r>
              <a:rPr lang="en-US" altLang="en-US" dirty="0" smtClean="0"/>
              <a:t>Volume = liter (L)</a:t>
            </a:r>
          </a:p>
          <a:p>
            <a:pPr lvl="1"/>
            <a:r>
              <a:rPr lang="en-US" altLang="en-US" dirty="0" smtClean="0"/>
              <a:t>Time = second (s)</a:t>
            </a:r>
          </a:p>
          <a:p>
            <a:endParaRPr lang="en-US" dirty="0"/>
          </a:p>
        </p:txBody>
      </p:sp>
      <p:pic>
        <p:nvPicPr>
          <p:cNvPr id="41986" name="Picture 2" descr="The International System of Units (SI), is considered by many to be the modern form of the metric system. Comprised of a coherent system of units of measurement, the SI was previously built around seven base units.Introducing number eight&amp;#8230; Cloud Credits! Cloud credits are the unit of measurement required to perform certain tasks, such as creating a rendering or running a simulation, in Autodesk 360.While this might not news to all of you, we have made some significant changes to the previous Autodesk 360 allocation, consumption, and metering models, of which the details can be found in this Cloud Credit FAQ.Some of the more notable highlights include:&#10;Users will now receive 100 Cloud Credits per seat, per year of Subscription.&#10;Each Cloud Credit has a value of &amp;#8220;1&amp;#8221;, where different tasks require different amounts of credits depending on the task type and size.&#10;Contract Managers and Software Coordinators will be able to view usage reports in both the Subscription Center and My Account portals.&#10;Additional Cloud Credits are available for purchase from the Autodesk  e-Store, Authorized Resellers, and Autodesk direct sales.&#10;As always, we&amp;#8217;re more than happy to provide additional clarification to any and all Cloud Credit questions that may arise. Just give us a holler at @AutodeskHelp!">
            <a:hlinkClick r:id="rId2"/>
          </p:cNvPr>
          <p:cNvPicPr>
            <a:picLocks noChangeAspect="1" noChangeArrowheads="1"/>
          </p:cNvPicPr>
          <p:nvPr/>
        </p:nvPicPr>
        <p:blipFill>
          <a:blip r:embed="rId3" cstate="print"/>
          <a:srcRect t="17555" b="15304"/>
          <a:stretch>
            <a:fillRect/>
          </a:stretch>
        </p:blipFill>
        <p:spPr bwMode="auto">
          <a:xfrm>
            <a:off x="3227295" y="3505200"/>
            <a:ext cx="5916705" cy="3352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scientific method?</a:t>
            </a:r>
            <a:endParaRPr lang="en-US" dirty="0"/>
          </a:p>
        </p:txBody>
      </p:sp>
      <p:sp>
        <p:nvSpPr>
          <p:cNvPr id="3" name="Content Placeholder 2"/>
          <p:cNvSpPr>
            <a:spLocks noGrp="1"/>
          </p:cNvSpPr>
          <p:nvPr>
            <p:ph idx="1"/>
          </p:nvPr>
        </p:nvSpPr>
        <p:spPr/>
        <p:txBody>
          <a:bodyPr/>
          <a:lstStyle/>
          <a:p>
            <a:r>
              <a:rPr lang="en-US" dirty="0" smtClean="0"/>
              <a:t>A scientific way to solve a problem.</a:t>
            </a:r>
          </a:p>
          <a:p>
            <a:r>
              <a:rPr lang="en-US" dirty="0" smtClean="0"/>
              <a:t>All scientists use this!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15648"/>
            <a:ext cx="4200525" cy="3610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350691"/>
            <a:ext cx="2106706"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811" b="21538"/>
          <a:stretch/>
        </p:blipFill>
        <p:spPr bwMode="auto">
          <a:xfrm>
            <a:off x="6139703" y="4720833"/>
            <a:ext cx="2781300" cy="2137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28231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b="1" dirty="0" smtClean="0"/>
              <a:t>Observations: Graphing</a:t>
            </a:r>
            <a:endParaRPr lang="en-US" b="1" dirty="0"/>
          </a:p>
        </p:txBody>
      </p:sp>
      <p:sp>
        <p:nvSpPr>
          <p:cNvPr id="6" name="TextBox 5"/>
          <p:cNvSpPr txBox="1"/>
          <p:nvPr/>
        </p:nvSpPr>
        <p:spPr>
          <a:xfrm>
            <a:off x="2352675" y="2514600"/>
            <a:ext cx="4191000" cy="461665"/>
          </a:xfrm>
          <a:prstGeom prst="rect">
            <a:avLst/>
          </a:prstGeom>
          <a:noFill/>
        </p:spPr>
        <p:txBody>
          <a:bodyPr wrap="square" rtlCol="0">
            <a:spAutoFit/>
          </a:bodyPr>
          <a:lstStyle/>
          <a:p>
            <a:r>
              <a:rPr lang="en-US" sz="2400" b="1" dirty="0" smtClean="0"/>
              <a:t>GRAPH TITLE: Y-axis vs. X-axis</a:t>
            </a:r>
            <a:endParaRPr lang="en-US" sz="2400" b="1" dirty="0"/>
          </a:p>
        </p:txBody>
      </p:sp>
      <p:sp>
        <p:nvSpPr>
          <p:cNvPr id="7" name="TextBox 6"/>
          <p:cNvSpPr txBox="1"/>
          <p:nvPr/>
        </p:nvSpPr>
        <p:spPr>
          <a:xfrm>
            <a:off x="2333625" y="6472535"/>
            <a:ext cx="4953000" cy="461665"/>
          </a:xfrm>
          <a:prstGeom prst="rect">
            <a:avLst/>
          </a:prstGeom>
          <a:noFill/>
        </p:spPr>
        <p:txBody>
          <a:bodyPr wrap="square" rtlCol="0">
            <a:spAutoFit/>
          </a:bodyPr>
          <a:lstStyle/>
          <a:p>
            <a:r>
              <a:rPr lang="en-US" sz="2400" b="1" dirty="0" smtClean="0"/>
              <a:t>X-axis (Independent Variable) </a:t>
            </a:r>
            <a:endParaRPr lang="en-US" sz="2400" b="1" dirty="0"/>
          </a:p>
        </p:txBody>
      </p:sp>
      <p:sp>
        <p:nvSpPr>
          <p:cNvPr id="8" name="TextBox 7"/>
          <p:cNvSpPr txBox="1"/>
          <p:nvPr/>
        </p:nvSpPr>
        <p:spPr>
          <a:xfrm rot="16200000">
            <a:off x="-905993" y="4025728"/>
            <a:ext cx="4855520" cy="461665"/>
          </a:xfrm>
          <a:prstGeom prst="rect">
            <a:avLst/>
          </a:prstGeom>
          <a:noFill/>
        </p:spPr>
        <p:txBody>
          <a:bodyPr wrap="square" rtlCol="0">
            <a:spAutoFit/>
          </a:bodyPr>
          <a:lstStyle/>
          <a:p>
            <a:r>
              <a:rPr lang="en-US" sz="2400" b="1" dirty="0" smtClean="0"/>
              <a:t>Y-axis (Dependent Variable) </a:t>
            </a:r>
            <a:endParaRPr lang="en-US" sz="2400" b="1" dirty="0"/>
          </a:p>
        </p:txBody>
      </p:sp>
      <p:sp>
        <p:nvSpPr>
          <p:cNvPr id="3" name="Content Placeholder 2"/>
          <p:cNvSpPr>
            <a:spLocks noGrp="1"/>
          </p:cNvSpPr>
          <p:nvPr>
            <p:ph idx="1"/>
          </p:nvPr>
        </p:nvSpPr>
        <p:spPr>
          <a:xfrm>
            <a:off x="463899" y="632618"/>
            <a:ext cx="8229600" cy="4525963"/>
          </a:xfrm>
        </p:spPr>
        <p:txBody>
          <a:bodyPr/>
          <a:lstStyle/>
          <a:p>
            <a:r>
              <a:rPr lang="en-US" dirty="0" smtClean="0"/>
              <a:t>Always need a title (Y axis vs X-axis)</a:t>
            </a:r>
          </a:p>
          <a:p>
            <a:r>
              <a:rPr lang="en-US" dirty="0" smtClean="0"/>
              <a:t>Logical scale on each axis that is labeled.</a:t>
            </a:r>
          </a:p>
          <a:p>
            <a:r>
              <a:rPr lang="en-US" dirty="0" smtClean="0"/>
              <a:t>Axes need a label with measurement!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511" y="2937705"/>
            <a:ext cx="5472113" cy="3661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7" y="-304800"/>
            <a:ext cx="8229600" cy="1143000"/>
          </a:xfrm>
        </p:spPr>
        <p:txBody>
          <a:bodyPr/>
          <a:lstStyle/>
          <a:p>
            <a:r>
              <a:rPr lang="en-US" b="1" dirty="0" smtClean="0"/>
              <a:t>Line Graph</a:t>
            </a:r>
            <a:endParaRPr lang="en-US" b="1" dirty="0"/>
          </a:p>
        </p:txBody>
      </p:sp>
      <p:sp>
        <p:nvSpPr>
          <p:cNvPr id="3" name="Content Placeholder 2"/>
          <p:cNvSpPr>
            <a:spLocks noGrp="1"/>
          </p:cNvSpPr>
          <p:nvPr>
            <p:ph idx="1"/>
          </p:nvPr>
        </p:nvSpPr>
        <p:spPr>
          <a:xfrm>
            <a:off x="357187" y="5095875"/>
            <a:ext cx="8229600" cy="1600200"/>
          </a:xfrm>
        </p:spPr>
        <p:txBody>
          <a:bodyPr>
            <a:normAutofit lnSpcReduction="10000"/>
          </a:bodyPr>
          <a:lstStyle/>
          <a:p>
            <a:r>
              <a:rPr lang="en-US" dirty="0" smtClean="0"/>
              <a:t>Used to show relationships between two variables</a:t>
            </a:r>
          </a:p>
          <a:p>
            <a:r>
              <a:rPr lang="en-US" dirty="0" smtClean="0"/>
              <a:t>Used when data is continuous.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09600"/>
            <a:ext cx="6657975"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1773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t>Bar Graph</a:t>
            </a:r>
            <a:endParaRPr lang="en-US" b="1" dirty="0"/>
          </a:p>
        </p:txBody>
      </p:sp>
      <p:sp>
        <p:nvSpPr>
          <p:cNvPr id="3" name="Content Placeholder 2"/>
          <p:cNvSpPr>
            <a:spLocks noGrp="1"/>
          </p:cNvSpPr>
          <p:nvPr>
            <p:ph idx="1"/>
          </p:nvPr>
        </p:nvSpPr>
        <p:spPr>
          <a:xfrm>
            <a:off x="457200" y="538744"/>
            <a:ext cx="8229600" cy="4525963"/>
          </a:xfrm>
        </p:spPr>
        <p:txBody>
          <a:bodyPr/>
          <a:lstStyle/>
          <a:p>
            <a:r>
              <a:rPr lang="en-US" dirty="0" smtClean="0"/>
              <a:t>Used to compare data about different organisms or things.</a:t>
            </a:r>
          </a:p>
          <a:p>
            <a:r>
              <a:rPr lang="en-US" dirty="0" smtClean="0"/>
              <a:t>Can be used to show data that is not continuous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01726"/>
            <a:ext cx="7620000" cy="4056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8958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Experimental Procedure</a:t>
            </a:r>
            <a:endParaRPr lang="en-US" b="1" dirty="0"/>
          </a:p>
        </p:txBody>
      </p:sp>
      <p:sp>
        <p:nvSpPr>
          <p:cNvPr id="3" name="Content Placeholder 2"/>
          <p:cNvSpPr>
            <a:spLocks noGrp="1"/>
          </p:cNvSpPr>
          <p:nvPr>
            <p:ph idx="1"/>
          </p:nvPr>
        </p:nvSpPr>
        <p:spPr/>
        <p:txBody>
          <a:bodyPr/>
          <a:lstStyle/>
          <a:p>
            <a:pPr lvl="0"/>
            <a:r>
              <a:rPr lang="en-US" dirty="0" smtClean="0"/>
              <a:t>Do </a:t>
            </a:r>
            <a:r>
              <a:rPr lang="en-US" u="sng" dirty="0" smtClean="0"/>
              <a:t>not</a:t>
            </a:r>
            <a:r>
              <a:rPr lang="en-US" dirty="0" smtClean="0"/>
              <a:t> write in the first person with “I”, “we” or any other personal pronouns!</a:t>
            </a:r>
          </a:p>
          <a:p>
            <a:pPr lvl="0"/>
            <a:r>
              <a:rPr lang="en-US" dirty="0" smtClean="0"/>
              <a:t>Number each step in order</a:t>
            </a:r>
          </a:p>
          <a:p>
            <a:pPr lvl="0"/>
            <a:r>
              <a:rPr lang="en-US" dirty="0" smtClean="0"/>
              <a:t>Include </a:t>
            </a:r>
            <a:r>
              <a:rPr lang="en-US" u="sng" dirty="0" smtClean="0"/>
              <a:t>all</a:t>
            </a:r>
            <a:r>
              <a:rPr lang="en-US" dirty="0" smtClean="0"/>
              <a:t> steps, including how to get and record the data</a:t>
            </a:r>
          </a:p>
          <a:p>
            <a:endParaRPr lang="en-US" dirty="0"/>
          </a:p>
        </p:txBody>
      </p:sp>
      <p:pic>
        <p:nvPicPr>
          <p:cNvPr id="44034" name="Picture 2" descr="http://3.bp.blogspot.com/-qnxJ4g0LCs0/TiYNRgz-Y6I/AAAAAAAAAG8/3hv4mfsYS04/s1600/scientific+method2.jpg"/>
          <p:cNvPicPr>
            <a:picLocks noChangeAspect="1" noChangeArrowheads="1"/>
          </p:cNvPicPr>
          <p:nvPr/>
        </p:nvPicPr>
        <p:blipFill>
          <a:blip r:embed="rId2" cstate="print"/>
          <a:srcRect t="37038" b="40740"/>
          <a:stretch>
            <a:fillRect/>
          </a:stretch>
        </p:blipFill>
        <p:spPr bwMode="auto">
          <a:xfrm>
            <a:off x="0" y="4648200"/>
            <a:ext cx="6887029" cy="1981200"/>
          </a:xfrm>
          <a:prstGeom prst="rect">
            <a:avLst/>
          </a:prstGeom>
          <a:noFill/>
        </p:spPr>
      </p:pic>
      <p:sp>
        <p:nvSpPr>
          <p:cNvPr id="5" name="TextBox 4"/>
          <p:cNvSpPr txBox="1"/>
          <p:nvPr/>
        </p:nvSpPr>
        <p:spPr>
          <a:xfrm>
            <a:off x="6858000" y="4724400"/>
            <a:ext cx="1905000" cy="1569660"/>
          </a:xfrm>
          <a:prstGeom prst="rect">
            <a:avLst/>
          </a:prstGeom>
          <a:noFill/>
        </p:spPr>
        <p:txBody>
          <a:bodyPr wrap="square" rtlCol="0">
            <a:spAutoFit/>
          </a:bodyPr>
          <a:lstStyle/>
          <a:p>
            <a:r>
              <a:rPr lang="en-US" sz="2400" dirty="0" smtClean="0">
                <a:solidFill>
                  <a:srgbClr val="FF0000"/>
                </a:solidFill>
              </a:rPr>
              <a:t>Is this a good procedure? Why or why not?</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229600" cy="1143000"/>
          </a:xfrm>
        </p:spPr>
        <p:txBody>
          <a:bodyPr/>
          <a:lstStyle/>
          <a:p>
            <a:r>
              <a:rPr lang="en-US" b="1" dirty="0" smtClean="0"/>
              <a:t>Conclusion</a:t>
            </a:r>
            <a:endParaRPr lang="en-US" b="1" dirty="0"/>
          </a:p>
        </p:txBody>
      </p:sp>
      <p:sp>
        <p:nvSpPr>
          <p:cNvPr id="3" name="Content Placeholder 2"/>
          <p:cNvSpPr>
            <a:spLocks noGrp="1"/>
          </p:cNvSpPr>
          <p:nvPr>
            <p:ph idx="1"/>
          </p:nvPr>
        </p:nvSpPr>
        <p:spPr>
          <a:xfrm>
            <a:off x="457200" y="2636837"/>
            <a:ext cx="8229600" cy="4525963"/>
          </a:xfrm>
        </p:spPr>
        <p:txBody>
          <a:bodyPr>
            <a:normAutofit/>
          </a:bodyPr>
          <a:lstStyle/>
          <a:p>
            <a:pPr lvl="0"/>
            <a:r>
              <a:rPr lang="en-US" dirty="0" smtClean="0"/>
              <a:t>Restate the original research question and hypothesis.</a:t>
            </a:r>
          </a:p>
          <a:p>
            <a:pPr lvl="0"/>
            <a:r>
              <a:rPr lang="en-US" dirty="0" smtClean="0"/>
              <a:t>To write your conclusion, give </a:t>
            </a:r>
            <a:r>
              <a:rPr lang="en-US" i="1" dirty="0" smtClean="0"/>
              <a:t>specific examples</a:t>
            </a:r>
            <a:r>
              <a:rPr lang="en-US" dirty="0" smtClean="0"/>
              <a:t> from your results (data) to fully answer the research question. Explain how the results support or negate your hypothesis.</a:t>
            </a:r>
          </a:p>
          <a:p>
            <a:pPr lvl="0"/>
            <a:r>
              <a:rPr lang="en-US" dirty="0" smtClean="0"/>
              <a:t>Your conclusion should be fully supported by your actual data. </a:t>
            </a:r>
          </a:p>
          <a:p>
            <a:endParaRPr lang="en-US" dirty="0"/>
          </a:p>
        </p:txBody>
      </p:sp>
      <p:pic>
        <p:nvPicPr>
          <p:cNvPr id="43010" name="Picture 2" descr="https://encrypted-tbn1.gstatic.com/images?q=tbn:ANd9GcST16PnYBJBKtZTecAJnfor8pLaaihSZ8nCHaMHAm_RElFSW-f3tixjxA">
            <a:hlinkClick r:id="rId2"/>
          </p:cNvPr>
          <p:cNvPicPr>
            <a:picLocks noChangeAspect="1" noChangeArrowheads="1"/>
          </p:cNvPicPr>
          <p:nvPr/>
        </p:nvPicPr>
        <p:blipFill>
          <a:blip r:embed="rId3" cstate="print"/>
          <a:srcRect/>
          <a:stretch>
            <a:fillRect/>
          </a:stretch>
        </p:blipFill>
        <p:spPr bwMode="auto">
          <a:xfrm>
            <a:off x="228600" y="0"/>
            <a:ext cx="2819400" cy="27425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mtClean="0">
                <a:latin typeface="Calibri" pitchFamily="34" charset="0"/>
              </a:rPr>
              <a:t>The Scientific Method?</a:t>
            </a: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066800"/>
            <a:ext cx="6629400" cy="559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996354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457200" lvl="1" indent="0" algn="ctr" eaLnBrk="1" hangingPunct="1">
              <a:lnSpc>
                <a:spcPct val="90000"/>
              </a:lnSpc>
              <a:buNone/>
            </a:pPr>
            <a:r>
              <a:rPr lang="en-US" altLang="en-US" sz="4000" b="1" dirty="0" smtClean="0">
                <a:latin typeface="Calibri" pitchFamily="34" charset="0"/>
              </a:rPr>
              <a:t>PHEOC</a:t>
            </a:r>
          </a:p>
          <a:p>
            <a:pPr marL="457200" lvl="1" indent="0" algn="ctr" eaLnBrk="1" hangingPunct="1">
              <a:lnSpc>
                <a:spcPct val="90000"/>
              </a:lnSpc>
              <a:buNone/>
            </a:pPr>
            <a:endParaRPr lang="en-US" altLang="en-US" sz="4000" b="1" dirty="0" smtClean="0">
              <a:latin typeface="Calibri" pitchFamily="34" charset="0"/>
            </a:endParaRPr>
          </a:p>
          <a:p>
            <a:pPr marL="1524000" lvl="2" indent="-609600" eaLnBrk="1" hangingPunct="1">
              <a:lnSpc>
                <a:spcPct val="90000"/>
              </a:lnSpc>
              <a:buFontTx/>
              <a:buAutoNum type="arabicPeriod"/>
            </a:pPr>
            <a:r>
              <a:rPr lang="en-US" altLang="en-US" sz="3600" dirty="0" smtClean="0">
                <a:solidFill>
                  <a:srgbClr val="FF0000"/>
                </a:solidFill>
                <a:latin typeface="Calibri" pitchFamily="34" charset="0"/>
              </a:rPr>
              <a:t>P</a:t>
            </a:r>
            <a:r>
              <a:rPr lang="en-US" altLang="en-US" sz="3600" dirty="0" smtClean="0">
                <a:latin typeface="Calibri" pitchFamily="34" charset="0"/>
              </a:rPr>
              <a:t>roblem (research) Question- What are we researching?</a:t>
            </a:r>
          </a:p>
          <a:p>
            <a:pPr marL="1524000" lvl="2" indent="-609600" eaLnBrk="1" hangingPunct="1">
              <a:lnSpc>
                <a:spcPct val="90000"/>
              </a:lnSpc>
              <a:buFontTx/>
              <a:buAutoNum type="arabicPeriod"/>
            </a:pPr>
            <a:r>
              <a:rPr lang="en-US" altLang="en-US" sz="3600" dirty="0" smtClean="0">
                <a:solidFill>
                  <a:srgbClr val="FF0000"/>
                </a:solidFill>
                <a:latin typeface="Calibri" pitchFamily="34" charset="0"/>
              </a:rPr>
              <a:t>H</a:t>
            </a:r>
            <a:r>
              <a:rPr lang="en-US" altLang="en-US" sz="3600" dirty="0" smtClean="0">
                <a:latin typeface="Calibri" pitchFamily="34" charset="0"/>
              </a:rPr>
              <a:t>ypothesis- What do we think will happen?</a:t>
            </a:r>
          </a:p>
          <a:p>
            <a:pPr marL="1524000" lvl="2" indent="-609600" eaLnBrk="1" hangingPunct="1">
              <a:lnSpc>
                <a:spcPct val="90000"/>
              </a:lnSpc>
              <a:buFontTx/>
              <a:buAutoNum type="arabicPeriod"/>
            </a:pPr>
            <a:r>
              <a:rPr lang="en-US" altLang="en-US" sz="3600" dirty="0" smtClean="0">
                <a:solidFill>
                  <a:srgbClr val="FF0000"/>
                </a:solidFill>
                <a:latin typeface="Calibri" pitchFamily="34" charset="0"/>
              </a:rPr>
              <a:t>E</a:t>
            </a:r>
            <a:r>
              <a:rPr lang="en-US" altLang="en-US" sz="3600" dirty="0" smtClean="0">
                <a:latin typeface="Calibri" pitchFamily="34" charset="0"/>
              </a:rPr>
              <a:t>xperiment– What did you do?</a:t>
            </a:r>
          </a:p>
          <a:p>
            <a:pPr marL="1524000" lvl="2" indent="-609600" eaLnBrk="1" hangingPunct="1">
              <a:lnSpc>
                <a:spcPct val="90000"/>
              </a:lnSpc>
              <a:buFontTx/>
              <a:buAutoNum type="arabicPeriod"/>
            </a:pPr>
            <a:r>
              <a:rPr lang="en-US" altLang="en-US" sz="3600" dirty="0" smtClean="0">
                <a:solidFill>
                  <a:srgbClr val="FF0000"/>
                </a:solidFill>
                <a:latin typeface="Calibri" pitchFamily="34" charset="0"/>
              </a:rPr>
              <a:t>O</a:t>
            </a:r>
            <a:r>
              <a:rPr lang="en-US" altLang="en-US" sz="3600" dirty="0" smtClean="0">
                <a:latin typeface="Calibri" pitchFamily="34" charset="0"/>
              </a:rPr>
              <a:t>bservations- What did you see?</a:t>
            </a:r>
          </a:p>
          <a:p>
            <a:pPr marL="1524000" lvl="2" indent="-609600" eaLnBrk="1" hangingPunct="1">
              <a:lnSpc>
                <a:spcPct val="90000"/>
              </a:lnSpc>
              <a:buFontTx/>
              <a:buAutoNum type="arabicPeriod"/>
            </a:pPr>
            <a:r>
              <a:rPr lang="en-US" altLang="en-US" sz="3600" dirty="0" smtClean="0">
                <a:solidFill>
                  <a:srgbClr val="FF0000"/>
                </a:solidFill>
                <a:latin typeface="Calibri" pitchFamily="34" charset="0"/>
              </a:rPr>
              <a:t>C</a:t>
            </a:r>
            <a:r>
              <a:rPr lang="en-US" altLang="en-US" sz="3600" dirty="0" smtClean="0">
                <a:latin typeface="Calibri" pitchFamily="34" charset="0"/>
              </a:rPr>
              <a:t>onclusion- Why did this happen?</a:t>
            </a:r>
          </a:p>
        </p:txBody>
      </p:sp>
    </p:spTree>
    <p:extLst>
      <p:ext uri="{BB962C8B-B14F-4D97-AF65-F5344CB8AC3E}">
        <p14:creationId xmlns:p14="http://schemas.microsoft.com/office/powerpoint/2010/main" val="763631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Problem (research) Question</a:t>
            </a:r>
            <a:endParaRPr lang="en-US" b="1" dirty="0"/>
          </a:p>
        </p:txBody>
      </p:sp>
      <p:sp>
        <p:nvSpPr>
          <p:cNvPr id="5" name="Content Placeholder 4"/>
          <p:cNvSpPr>
            <a:spLocks noGrp="1"/>
          </p:cNvSpPr>
          <p:nvPr>
            <p:ph idx="1"/>
          </p:nvPr>
        </p:nvSpPr>
        <p:spPr>
          <a:xfrm>
            <a:off x="5029200" y="1600200"/>
            <a:ext cx="3657600" cy="4525963"/>
          </a:xfrm>
        </p:spPr>
        <p:txBody>
          <a:bodyPr>
            <a:normAutofit/>
          </a:bodyPr>
          <a:lstStyle/>
          <a:p>
            <a:r>
              <a:rPr lang="en-US" altLang="en-US" dirty="0" smtClean="0">
                <a:latin typeface="Calibri" pitchFamily="34" charset="0"/>
              </a:rPr>
              <a:t>What is wrong, or what you are interested in understanding</a:t>
            </a:r>
          </a:p>
          <a:p>
            <a:r>
              <a:rPr lang="en-US" dirty="0" smtClean="0">
                <a:latin typeface="Calibri" pitchFamily="34" charset="0"/>
              </a:rPr>
              <a:t>Includes independent and dependent variable </a:t>
            </a:r>
            <a:endParaRPr lang="en-US" dirty="0"/>
          </a:p>
        </p:txBody>
      </p:sp>
      <p:pic>
        <p:nvPicPr>
          <p:cNvPr id="2057" name="Picture 9" descr="https://encrypted-tbn3.gstatic.com/images?q=tbn:ANd9GcTlaMA77zDpmYvWroo0lWOjWazKSEpRAfPrVkG_r_rlYwIC4SBpnQ"/>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979"/>
          <a:stretch/>
        </p:blipFill>
        <p:spPr bwMode="auto">
          <a:xfrm>
            <a:off x="0" y="1447800"/>
            <a:ext cx="49530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991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Hypothesis</a:t>
            </a:r>
            <a:endParaRPr lang="en-US" b="1" dirty="0"/>
          </a:p>
        </p:txBody>
      </p:sp>
      <p:sp>
        <p:nvSpPr>
          <p:cNvPr id="3" name="Content Placeholder 2"/>
          <p:cNvSpPr>
            <a:spLocks noGrp="1"/>
          </p:cNvSpPr>
          <p:nvPr>
            <p:ph idx="1"/>
          </p:nvPr>
        </p:nvSpPr>
        <p:spPr/>
        <p:txBody>
          <a:bodyPr/>
          <a:lstStyle/>
          <a:p>
            <a:pPr marL="622300" indent="-508000">
              <a:lnSpc>
                <a:spcPct val="90000"/>
              </a:lnSpc>
            </a:pPr>
            <a:r>
              <a:rPr lang="en-US" altLang="en-US" sz="3400" dirty="0" smtClean="0">
                <a:latin typeface="Calibri" pitchFamily="34" charset="0"/>
              </a:rPr>
              <a:t>Explanation for a question </a:t>
            </a:r>
          </a:p>
          <a:p>
            <a:pPr marL="622300" indent="-508000">
              <a:lnSpc>
                <a:spcPct val="90000"/>
              </a:lnSpc>
            </a:pPr>
            <a:r>
              <a:rPr lang="en-US" altLang="en-US" sz="3400" dirty="0">
                <a:latin typeface="Calibri" pitchFamily="34" charset="0"/>
              </a:rPr>
              <a:t>E</a:t>
            </a:r>
            <a:r>
              <a:rPr lang="en-US" altLang="en-US" sz="3400" dirty="0" smtClean="0">
                <a:latin typeface="Calibri" pitchFamily="34" charset="0"/>
              </a:rPr>
              <a:t>ducated guess</a:t>
            </a:r>
          </a:p>
          <a:p>
            <a:pPr marL="622300" indent="-508000">
              <a:lnSpc>
                <a:spcPct val="90000"/>
              </a:lnSpc>
            </a:pPr>
            <a:r>
              <a:rPr lang="en-US" altLang="en-US" sz="3400" dirty="0" smtClean="0">
                <a:latin typeface="Calibri" pitchFamily="34" charset="0"/>
              </a:rPr>
              <a:t>If…then….because statement</a:t>
            </a:r>
            <a:endParaRPr lang="en-US" altLang="en-US" sz="3000" dirty="0" smtClean="0">
              <a:latin typeface="Calibri" pitchFamily="34" charset="0"/>
            </a:endParaRPr>
          </a:p>
          <a:p>
            <a:endParaRPr lang="en-US" dirty="0"/>
          </a:p>
        </p:txBody>
      </p:sp>
      <p:pic>
        <p:nvPicPr>
          <p:cNvPr id="1030" name="Picture 6" descr="Screen_shot_2011-10-28_at_2.23.23_PM.png"/>
          <p:cNvPicPr>
            <a:picLocks noChangeAspect="1" noChangeArrowheads="1"/>
          </p:cNvPicPr>
          <p:nvPr/>
        </p:nvPicPr>
        <p:blipFill>
          <a:blip r:embed="rId2" cstate="print"/>
          <a:srcRect/>
          <a:stretch>
            <a:fillRect/>
          </a:stretch>
        </p:blipFill>
        <p:spPr bwMode="auto">
          <a:xfrm>
            <a:off x="2286000" y="3352800"/>
            <a:ext cx="4419600" cy="309205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b="1" dirty="0" smtClean="0"/>
              <a:t>Experiment</a:t>
            </a:r>
            <a:endParaRPr lang="en-US" b="1" dirty="0"/>
          </a:p>
        </p:txBody>
      </p:sp>
      <p:sp>
        <p:nvSpPr>
          <p:cNvPr id="3" name="Content Placeholder 2"/>
          <p:cNvSpPr>
            <a:spLocks noGrp="1"/>
          </p:cNvSpPr>
          <p:nvPr>
            <p:ph idx="1"/>
          </p:nvPr>
        </p:nvSpPr>
        <p:spPr>
          <a:xfrm>
            <a:off x="381000" y="1447800"/>
            <a:ext cx="8229600" cy="3306763"/>
          </a:xfrm>
        </p:spPr>
        <p:txBody>
          <a:bodyPr>
            <a:normAutofit/>
          </a:bodyPr>
          <a:lstStyle/>
          <a:p>
            <a:pPr marL="571500" indent="-457200">
              <a:lnSpc>
                <a:spcPct val="90000"/>
              </a:lnSpc>
            </a:pPr>
            <a:r>
              <a:rPr lang="en-US" altLang="en-US" dirty="0" smtClean="0">
                <a:latin typeface="Calibri" pitchFamily="34" charset="0"/>
              </a:rPr>
              <a:t>The physical steps you take to answer the problem</a:t>
            </a:r>
            <a:endParaRPr lang="en-US" altLang="en-US" dirty="0">
              <a:latin typeface="Calibri" pitchFamily="34" charset="0"/>
            </a:endParaRPr>
          </a:p>
          <a:p>
            <a:pPr marL="571500" indent="-457200">
              <a:lnSpc>
                <a:spcPct val="90000"/>
              </a:lnSpc>
            </a:pPr>
            <a:r>
              <a:rPr lang="en-US" dirty="0" smtClean="0"/>
              <a:t>Numbered list of what was done</a:t>
            </a:r>
            <a:endParaRPr lang="en-US" dirty="0"/>
          </a:p>
        </p:txBody>
      </p:sp>
      <p:pic>
        <p:nvPicPr>
          <p:cNvPr id="37890" name="Picture 2" descr="Dissolving Experiment"/>
          <p:cNvPicPr>
            <a:picLocks noChangeAspect="1" noChangeArrowheads="1"/>
          </p:cNvPicPr>
          <p:nvPr/>
        </p:nvPicPr>
        <p:blipFill>
          <a:blip r:embed="rId2" cstate="print"/>
          <a:srcRect/>
          <a:stretch>
            <a:fillRect/>
          </a:stretch>
        </p:blipFill>
        <p:spPr bwMode="auto">
          <a:xfrm>
            <a:off x="381000" y="3352800"/>
            <a:ext cx="3497088" cy="2590800"/>
          </a:xfrm>
          <a:prstGeom prst="rect">
            <a:avLst/>
          </a:prstGeom>
          <a:noFill/>
        </p:spPr>
      </p:pic>
      <p:pic>
        <p:nvPicPr>
          <p:cNvPr id="37892" name="Picture 4" descr="Colored Celery Experiment"/>
          <p:cNvPicPr>
            <a:picLocks noChangeAspect="1" noChangeArrowheads="1"/>
          </p:cNvPicPr>
          <p:nvPr/>
        </p:nvPicPr>
        <p:blipFill>
          <a:blip r:embed="rId3" cstate="print"/>
          <a:srcRect/>
          <a:stretch>
            <a:fillRect/>
          </a:stretch>
        </p:blipFill>
        <p:spPr bwMode="auto">
          <a:xfrm>
            <a:off x="5029200" y="3352800"/>
            <a:ext cx="3381375" cy="25050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1143000"/>
          </a:xfrm>
        </p:spPr>
        <p:txBody>
          <a:bodyPr/>
          <a:lstStyle/>
          <a:p>
            <a:r>
              <a:rPr lang="en-US" b="1" dirty="0" smtClean="0"/>
              <a:t>Observation</a:t>
            </a:r>
            <a:endParaRPr lang="en-US" b="1" dirty="0"/>
          </a:p>
        </p:txBody>
      </p:sp>
      <p:sp>
        <p:nvSpPr>
          <p:cNvPr id="3" name="Content Placeholder 2"/>
          <p:cNvSpPr>
            <a:spLocks noGrp="1"/>
          </p:cNvSpPr>
          <p:nvPr>
            <p:ph idx="1"/>
          </p:nvPr>
        </p:nvSpPr>
        <p:spPr>
          <a:xfrm>
            <a:off x="457200" y="685800"/>
            <a:ext cx="8229600" cy="4983163"/>
          </a:xfrm>
        </p:spPr>
        <p:txBody>
          <a:bodyPr/>
          <a:lstStyle/>
          <a:p>
            <a:pPr lvl="1"/>
            <a:r>
              <a:rPr lang="en-US" sz="3000" dirty="0" smtClean="0"/>
              <a:t>Data within a data table </a:t>
            </a:r>
            <a:endParaRPr lang="en-US" sz="3000" dirty="0"/>
          </a:p>
          <a:p>
            <a:pPr lvl="2"/>
            <a:r>
              <a:rPr lang="en-US" sz="3000" dirty="0"/>
              <a:t>Numbers </a:t>
            </a:r>
            <a:r>
              <a:rPr lang="en-US" sz="3000" dirty="0" smtClean="0"/>
              <a:t>(measurements)</a:t>
            </a:r>
            <a:endParaRPr lang="en-US" sz="3000" dirty="0"/>
          </a:p>
          <a:p>
            <a:pPr lvl="2"/>
            <a:r>
              <a:rPr lang="en-US" sz="3000" dirty="0" smtClean="0"/>
              <a:t>Descriptions of experiment</a:t>
            </a:r>
          </a:p>
          <a:p>
            <a:pPr lvl="2"/>
            <a:r>
              <a:rPr lang="en-US" sz="3000" dirty="0" smtClean="0"/>
              <a:t>Example:</a:t>
            </a:r>
            <a:endParaRPr lang="en-US" sz="3000" dirty="0"/>
          </a:p>
        </p:txBody>
      </p:sp>
      <p:graphicFrame>
        <p:nvGraphicFramePr>
          <p:cNvPr id="4" name="Table 3"/>
          <p:cNvGraphicFramePr>
            <a:graphicFrameLocks noGrp="1"/>
          </p:cNvGraphicFramePr>
          <p:nvPr>
            <p:extLst>
              <p:ext uri="{D42A27DB-BD31-4B8C-83A1-F6EECF244321}">
                <p14:modId xmlns:p14="http://schemas.microsoft.com/office/powerpoint/2010/main" val="2858871219"/>
              </p:ext>
            </p:extLst>
          </p:nvPr>
        </p:nvGraphicFramePr>
        <p:xfrm>
          <a:off x="457200" y="2874616"/>
          <a:ext cx="8305800" cy="2954589"/>
        </p:xfrm>
        <a:graphic>
          <a:graphicData uri="http://schemas.openxmlformats.org/drawingml/2006/table">
            <a:tbl>
              <a:tblPr firstRow="1" firstCol="1" bandRow="1">
                <a:tableStyleId>{5C22544A-7EE6-4342-B048-85BDC9FD1C3A}</a:tableStyleId>
              </a:tblPr>
              <a:tblGrid>
                <a:gridCol w="4163308"/>
                <a:gridCol w="4142492"/>
              </a:tblGrid>
              <a:tr h="844169">
                <a:tc>
                  <a:txBody>
                    <a:bodyPr/>
                    <a:lstStyle/>
                    <a:p>
                      <a:pPr marL="0" marR="0">
                        <a:lnSpc>
                          <a:spcPct val="115000"/>
                        </a:lnSpc>
                        <a:spcBef>
                          <a:spcPts val="0"/>
                        </a:spcBef>
                        <a:spcAft>
                          <a:spcPts val="0"/>
                        </a:spcAft>
                      </a:pPr>
                      <a:r>
                        <a:rPr lang="en-US" sz="1300" dirty="0">
                          <a:effectLst/>
                        </a:rPr>
                        <a:t> </a:t>
                      </a:r>
                      <a:endParaRPr lang="en-US" sz="13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300">
                          <a:effectLst/>
                        </a:rPr>
                        <a:t>Height of the seed growth of each seed in each petri dish (+/- 0.01 cm)</a:t>
                      </a:r>
                      <a:endParaRPr lang="en-US" sz="1300">
                        <a:effectLst/>
                        <a:latin typeface="Calibri"/>
                        <a:ea typeface="Calibri"/>
                        <a:cs typeface="Times New Roman"/>
                      </a:endParaRPr>
                    </a:p>
                  </a:txBody>
                  <a:tcPr marL="68580" marR="68580" marT="0" marB="0"/>
                </a:tc>
              </a:tr>
              <a:tr h="422084">
                <a:tc>
                  <a:txBody>
                    <a:bodyPr/>
                    <a:lstStyle/>
                    <a:p>
                      <a:pPr marL="0" marR="0">
                        <a:lnSpc>
                          <a:spcPct val="115000"/>
                        </a:lnSpc>
                        <a:spcBef>
                          <a:spcPts val="0"/>
                        </a:spcBef>
                        <a:spcAft>
                          <a:spcPts val="0"/>
                        </a:spcAft>
                      </a:pPr>
                      <a:r>
                        <a:rPr lang="en-US" sz="1300" dirty="0">
                          <a:effectLst/>
                        </a:rPr>
                        <a:t>Petri dish #</a:t>
                      </a:r>
                      <a:r>
                        <a:rPr lang="en-US" sz="1300" dirty="0" smtClean="0">
                          <a:effectLst/>
                        </a:rPr>
                        <a:t>1 (5.0 mL of water)</a:t>
                      </a:r>
                      <a:endParaRPr lang="en-US" sz="13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300" dirty="0" smtClean="0">
                          <a:effectLst/>
                        </a:rPr>
                        <a:t>0.00cm</a:t>
                      </a:r>
                      <a:r>
                        <a:rPr lang="en-US" sz="1300" dirty="0">
                          <a:effectLst/>
                        </a:rPr>
                        <a:t>, </a:t>
                      </a:r>
                      <a:r>
                        <a:rPr lang="en-US" sz="1300" dirty="0" smtClean="0">
                          <a:effectLst/>
                        </a:rPr>
                        <a:t>0.00cm</a:t>
                      </a:r>
                      <a:r>
                        <a:rPr lang="en-US" sz="1300" dirty="0">
                          <a:effectLst/>
                        </a:rPr>
                        <a:t>, </a:t>
                      </a:r>
                      <a:r>
                        <a:rPr lang="en-US" sz="1300" dirty="0" smtClean="0">
                          <a:effectLst/>
                        </a:rPr>
                        <a:t>0.00cm</a:t>
                      </a:r>
                      <a:r>
                        <a:rPr lang="en-US" sz="1300" dirty="0">
                          <a:effectLst/>
                        </a:rPr>
                        <a:t>, </a:t>
                      </a:r>
                      <a:r>
                        <a:rPr lang="en-US" sz="1300" dirty="0" smtClean="0">
                          <a:effectLst/>
                        </a:rPr>
                        <a:t>0.00cm</a:t>
                      </a:r>
                      <a:r>
                        <a:rPr lang="en-US" sz="1300" dirty="0">
                          <a:effectLst/>
                        </a:rPr>
                        <a:t>, </a:t>
                      </a:r>
                      <a:r>
                        <a:rPr lang="en-US" sz="1300" dirty="0" smtClean="0">
                          <a:effectLst/>
                        </a:rPr>
                        <a:t>0.00cm</a:t>
                      </a:r>
                      <a:endParaRPr lang="en-US" sz="1300" dirty="0">
                        <a:effectLst/>
                        <a:latin typeface="Calibri"/>
                        <a:ea typeface="Calibri"/>
                        <a:cs typeface="Times New Roman"/>
                      </a:endParaRPr>
                    </a:p>
                  </a:txBody>
                  <a:tcPr marL="68580" marR="68580" marT="0" marB="0"/>
                </a:tc>
              </a:tr>
              <a:tr h="422084">
                <a:tc>
                  <a:txBody>
                    <a:bodyPr/>
                    <a:lstStyle/>
                    <a:p>
                      <a:pPr marL="0" marR="0">
                        <a:lnSpc>
                          <a:spcPct val="115000"/>
                        </a:lnSpc>
                        <a:spcBef>
                          <a:spcPts val="0"/>
                        </a:spcBef>
                        <a:spcAft>
                          <a:spcPts val="0"/>
                        </a:spcAft>
                      </a:pPr>
                      <a:r>
                        <a:rPr lang="en-US" sz="1300" dirty="0">
                          <a:effectLst/>
                        </a:rPr>
                        <a:t>Petri dish #</a:t>
                      </a:r>
                      <a:r>
                        <a:rPr lang="en-US" sz="1300" dirty="0" smtClean="0">
                          <a:effectLst/>
                        </a:rPr>
                        <a:t>2 (10.0 mL of water)</a:t>
                      </a:r>
                      <a:endParaRPr lang="en-US" sz="13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300" dirty="0">
                          <a:effectLst/>
                        </a:rPr>
                        <a:t>1.88cm, 1.20cm, 0.40cm, 0cm, 1.5cm</a:t>
                      </a:r>
                      <a:endParaRPr lang="en-US" sz="1300" dirty="0">
                        <a:effectLst/>
                        <a:latin typeface="Calibri"/>
                        <a:ea typeface="Calibri"/>
                        <a:cs typeface="Times New Roman"/>
                      </a:endParaRPr>
                    </a:p>
                  </a:txBody>
                  <a:tcPr marL="68580" marR="68580" marT="0" marB="0"/>
                </a:tc>
              </a:tr>
              <a:tr h="422084">
                <a:tc>
                  <a:txBody>
                    <a:bodyPr/>
                    <a:lstStyle/>
                    <a:p>
                      <a:pPr marL="0" marR="0">
                        <a:lnSpc>
                          <a:spcPct val="115000"/>
                        </a:lnSpc>
                        <a:spcBef>
                          <a:spcPts val="0"/>
                        </a:spcBef>
                        <a:spcAft>
                          <a:spcPts val="0"/>
                        </a:spcAft>
                      </a:pPr>
                      <a:r>
                        <a:rPr lang="en-US" sz="1300" dirty="0">
                          <a:effectLst/>
                        </a:rPr>
                        <a:t>Petri dish #</a:t>
                      </a:r>
                      <a:r>
                        <a:rPr lang="en-US" sz="1300" dirty="0" smtClean="0">
                          <a:effectLst/>
                        </a:rPr>
                        <a:t>3 (15.0 mL of water)</a:t>
                      </a:r>
                      <a:endParaRPr lang="en-US" sz="13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300" dirty="0">
                          <a:effectLst/>
                        </a:rPr>
                        <a:t>2.20cm, 0cm, 1.40cm, 2.00cm, 2.30cm</a:t>
                      </a:r>
                      <a:endParaRPr lang="en-US" sz="1300" dirty="0">
                        <a:effectLst/>
                        <a:latin typeface="Calibri"/>
                        <a:ea typeface="Calibri"/>
                        <a:cs typeface="Times New Roman"/>
                      </a:endParaRPr>
                    </a:p>
                  </a:txBody>
                  <a:tcPr marL="68580" marR="68580" marT="0" marB="0"/>
                </a:tc>
              </a:tr>
              <a:tr h="422084">
                <a:tc>
                  <a:txBody>
                    <a:bodyPr/>
                    <a:lstStyle/>
                    <a:p>
                      <a:pPr marL="0" marR="0">
                        <a:lnSpc>
                          <a:spcPct val="115000"/>
                        </a:lnSpc>
                        <a:spcBef>
                          <a:spcPts val="0"/>
                        </a:spcBef>
                        <a:spcAft>
                          <a:spcPts val="0"/>
                        </a:spcAft>
                      </a:pPr>
                      <a:r>
                        <a:rPr lang="en-US" sz="1300" dirty="0">
                          <a:effectLst/>
                        </a:rPr>
                        <a:t>Petri dish #</a:t>
                      </a:r>
                      <a:r>
                        <a:rPr lang="en-US" sz="1300" dirty="0" smtClean="0">
                          <a:effectLst/>
                        </a:rPr>
                        <a:t>4 (20.0 mL</a:t>
                      </a:r>
                      <a:r>
                        <a:rPr lang="en-US" sz="1300" baseline="0" dirty="0" smtClean="0">
                          <a:effectLst/>
                        </a:rPr>
                        <a:t> of water)</a:t>
                      </a:r>
                      <a:endParaRPr lang="en-US" sz="13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300" dirty="0">
                          <a:effectLst/>
                        </a:rPr>
                        <a:t>2.50cm, 2.50cm, 2.80cm, 2.00cm, 2.70cm</a:t>
                      </a:r>
                      <a:endParaRPr lang="en-US" sz="1300" dirty="0">
                        <a:effectLst/>
                        <a:latin typeface="Calibri"/>
                        <a:ea typeface="Calibri"/>
                        <a:cs typeface="Times New Roman"/>
                      </a:endParaRPr>
                    </a:p>
                  </a:txBody>
                  <a:tcPr marL="68580" marR="68580" marT="0" marB="0"/>
                </a:tc>
              </a:tr>
              <a:tr h="422084">
                <a:tc>
                  <a:txBody>
                    <a:bodyPr/>
                    <a:lstStyle/>
                    <a:p>
                      <a:pPr marL="0" marR="0">
                        <a:lnSpc>
                          <a:spcPct val="115000"/>
                        </a:lnSpc>
                        <a:spcBef>
                          <a:spcPts val="0"/>
                        </a:spcBef>
                        <a:spcAft>
                          <a:spcPts val="0"/>
                        </a:spcAft>
                      </a:pPr>
                      <a:r>
                        <a:rPr lang="en-US" sz="1300" dirty="0">
                          <a:effectLst/>
                        </a:rPr>
                        <a:t>Petri dish #</a:t>
                      </a:r>
                      <a:r>
                        <a:rPr lang="en-US" sz="1300" dirty="0" smtClean="0">
                          <a:effectLst/>
                        </a:rPr>
                        <a:t>5 (25.0 mL</a:t>
                      </a:r>
                      <a:r>
                        <a:rPr lang="en-US" sz="1300" baseline="0" dirty="0" smtClean="0">
                          <a:effectLst/>
                        </a:rPr>
                        <a:t> of water)</a:t>
                      </a:r>
                      <a:endParaRPr lang="en-US" sz="13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300" dirty="0">
                          <a:effectLst/>
                        </a:rPr>
                        <a:t>2.80cm, 3.10cm, 2.80cm, 2.10cm, 2.20cm</a:t>
                      </a:r>
                      <a:endParaRPr lang="en-US" sz="13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152400" y="5805845"/>
            <a:ext cx="899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2400" dirty="0" smtClean="0">
                <a:latin typeface="Arial" pitchFamily="34" charset="0"/>
                <a:cs typeface="Times New Roman" pitchFamily="18" charset="0"/>
              </a:rPr>
              <a:t>Data table: The growth (cm) of 5 seeds in 5 different amounts of water (5.0, 10.0, 15.0, 20.0 and 25.0 mL of water)</a:t>
            </a:r>
            <a:endParaRPr kumimoji="0" lang="en-US" altLang="en-US" sz="2400" b="0" i="0"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09960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a:t>
            </a:r>
            <a:endParaRPr lang="en-US" b="1" dirty="0"/>
          </a:p>
        </p:txBody>
      </p:sp>
      <p:sp>
        <p:nvSpPr>
          <p:cNvPr id="3" name="Content Placeholder 2"/>
          <p:cNvSpPr>
            <a:spLocks noGrp="1"/>
          </p:cNvSpPr>
          <p:nvPr>
            <p:ph idx="1"/>
          </p:nvPr>
        </p:nvSpPr>
        <p:spPr>
          <a:xfrm>
            <a:off x="0" y="1295400"/>
            <a:ext cx="5181600" cy="4525963"/>
          </a:xfrm>
        </p:spPr>
        <p:txBody>
          <a:bodyPr>
            <a:normAutofit/>
          </a:bodyPr>
          <a:lstStyle/>
          <a:p>
            <a:r>
              <a:rPr lang="en-US" dirty="0" smtClean="0"/>
              <a:t>Conclusion: </a:t>
            </a:r>
          </a:p>
          <a:p>
            <a:pPr lvl="1"/>
            <a:r>
              <a:rPr lang="en-US" altLang="en-US" dirty="0" smtClean="0">
                <a:latin typeface="Calibri" pitchFamily="34" charset="0"/>
              </a:rPr>
              <a:t>If your hypothesis is correct or not and why</a:t>
            </a:r>
          </a:p>
          <a:p>
            <a:pPr lvl="1"/>
            <a:r>
              <a:rPr lang="en-US" altLang="en-US" dirty="0" smtClean="0">
                <a:latin typeface="Calibri" pitchFamily="34" charset="0"/>
              </a:rPr>
              <a:t>Talk about your data and how you can improve the experiment</a:t>
            </a:r>
          </a:p>
          <a:p>
            <a:endParaRPr lang="en-US" dirty="0" smtClean="0"/>
          </a:p>
          <a:p>
            <a:endParaRPr lang="en-US" dirty="0"/>
          </a:p>
        </p:txBody>
      </p:sp>
      <p:pic>
        <p:nvPicPr>
          <p:cNvPr id="38914" name="Picture 2" descr="Observation: Can't see a thing on Venus Conclusion: Dinosaurs - Observation: Can't see a thing on Venus Conclusion: Dinosaurs  Carl Sagan"/>
          <p:cNvPicPr>
            <a:picLocks noChangeAspect="1" noChangeArrowheads="1"/>
          </p:cNvPicPr>
          <p:nvPr/>
        </p:nvPicPr>
        <p:blipFill>
          <a:blip r:embed="rId2" cstate="print"/>
          <a:srcRect/>
          <a:stretch>
            <a:fillRect/>
          </a:stretch>
        </p:blipFill>
        <p:spPr bwMode="auto">
          <a:xfrm>
            <a:off x="4953000" y="1600200"/>
            <a:ext cx="4114800" cy="341034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533400" y="25400"/>
            <a:ext cx="9372600" cy="6858000"/>
          </a:xfrm>
        </p:spPr>
        <p:txBody>
          <a:bodyPr/>
          <a:lstStyle/>
          <a:p>
            <a:pPr marL="0" indent="0" algn="ctr">
              <a:lnSpc>
                <a:spcPct val="80000"/>
              </a:lnSpc>
              <a:buNone/>
            </a:pPr>
            <a:r>
              <a:rPr lang="en-US" altLang="en-US" sz="3600" b="1" dirty="0" smtClean="0">
                <a:latin typeface="Calibri" pitchFamily="34" charset="0"/>
              </a:rPr>
              <a:t>How Do We Write a Hypothesis?</a:t>
            </a:r>
          </a:p>
          <a:p>
            <a:pPr marL="0" indent="0" algn="ctr">
              <a:lnSpc>
                <a:spcPct val="80000"/>
              </a:lnSpc>
              <a:buNone/>
            </a:pPr>
            <a:endParaRPr lang="en-US" altLang="en-US" b="1" dirty="0" smtClean="0">
              <a:latin typeface="Calibri" pitchFamily="34" charset="0"/>
            </a:endParaRPr>
          </a:p>
          <a:p>
            <a:pPr marL="1168400" lvl="1" indent="-711200">
              <a:lnSpc>
                <a:spcPct val="80000"/>
              </a:lnSpc>
              <a:buFontTx/>
              <a:buAutoNum type="alphaLcPeriod"/>
            </a:pPr>
            <a:r>
              <a:rPr lang="en-US" altLang="en-US" sz="3600" dirty="0" smtClean="0">
                <a:solidFill>
                  <a:srgbClr val="FF0000"/>
                </a:solidFill>
                <a:latin typeface="Calibri" pitchFamily="34" charset="0"/>
              </a:rPr>
              <a:t>Three Requirements </a:t>
            </a:r>
          </a:p>
          <a:p>
            <a:pPr marL="1524000" lvl="2" indent="-609600">
              <a:lnSpc>
                <a:spcPct val="80000"/>
              </a:lnSpc>
              <a:buFontTx/>
              <a:buAutoNum type="arabicPeriod"/>
            </a:pPr>
            <a:r>
              <a:rPr lang="en-US" altLang="en-US" sz="3600" dirty="0" smtClean="0">
                <a:latin typeface="Calibri" pitchFamily="34" charset="0"/>
              </a:rPr>
              <a:t>If…,then… because statement</a:t>
            </a:r>
          </a:p>
          <a:p>
            <a:pPr marL="1524000" lvl="2" indent="-609600">
              <a:lnSpc>
                <a:spcPct val="80000"/>
              </a:lnSpc>
              <a:buFontTx/>
              <a:buAutoNum type="arabicPeriod"/>
            </a:pPr>
            <a:r>
              <a:rPr lang="en-US" altLang="en-US" sz="3600" dirty="0" smtClean="0">
                <a:latin typeface="Calibri" pitchFamily="34" charset="0"/>
              </a:rPr>
              <a:t>Can be tested</a:t>
            </a:r>
          </a:p>
          <a:p>
            <a:pPr marL="1524000" lvl="2" indent="-609600">
              <a:lnSpc>
                <a:spcPct val="80000"/>
              </a:lnSpc>
              <a:buFontTx/>
              <a:buAutoNum type="arabicPeriod"/>
            </a:pPr>
            <a:r>
              <a:rPr lang="en-US" altLang="en-US" sz="3600" dirty="0" smtClean="0">
                <a:latin typeface="Calibri" pitchFamily="34" charset="0"/>
              </a:rPr>
              <a:t>Be Specific!</a:t>
            </a:r>
          </a:p>
          <a:p>
            <a:pPr lvl="3">
              <a:lnSpc>
                <a:spcPct val="80000"/>
              </a:lnSpc>
            </a:pPr>
            <a:r>
              <a:rPr lang="en-US" altLang="en-US" sz="3200" dirty="0" smtClean="0">
                <a:latin typeface="Calibri" pitchFamily="34" charset="0"/>
              </a:rPr>
              <a:t>Include units </a:t>
            </a:r>
          </a:p>
          <a:p>
            <a:pPr lvl="3">
              <a:lnSpc>
                <a:spcPct val="80000"/>
              </a:lnSpc>
            </a:pPr>
            <a:r>
              <a:rPr lang="en-US" altLang="en-US" sz="3200" dirty="0" smtClean="0">
                <a:latin typeface="Calibri" pitchFamily="34" charset="0"/>
              </a:rPr>
              <a:t>Example: cm</a:t>
            </a:r>
          </a:p>
          <a:p>
            <a:pPr marL="812800" indent="-812800">
              <a:lnSpc>
                <a:spcPct val="80000"/>
              </a:lnSpc>
              <a:buFontTx/>
              <a:buNone/>
            </a:pPr>
            <a:endParaRPr lang="en-US" altLang="en-US" sz="3600" dirty="0" smtClean="0">
              <a:latin typeface="Calibri"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2679382"/>
            <a:ext cx="4724400" cy="4178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66952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blinds(horizontal)">
                                      <p:cBhvr>
                                        <p:cTn id="7" dur="500"/>
                                        <p:tgtEl>
                                          <p:spTgt spid="4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4035">
                                            <p:txEl>
                                              <p:pRg st="2" end="2"/>
                                            </p:txEl>
                                          </p:spTgt>
                                        </p:tgtEl>
                                        <p:attrNameLst>
                                          <p:attrName>style.visibility</p:attrName>
                                        </p:attrNameLst>
                                      </p:cBhvr>
                                      <p:to>
                                        <p:strVal val="visible"/>
                                      </p:to>
                                    </p:set>
                                    <p:animEffect transition="in" filter="blinds(horizontal)">
                                      <p:cBhvr>
                                        <p:cTn id="12" dur="500"/>
                                        <p:tgtEl>
                                          <p:spTgt spid="4403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4035">
                                            <p:txEl>
                                              <p:pRg st="3" end="3"/>
                                            </p:txEl>
                                          </p:spTgt>
                                        </p:tgtEl>
                                        <p:attrNameLst>
                                          <p:attrName>style.visibility</p:attrName>
                                        </p:attrNameLst>
                                      </p:cBhvr>
                                      <p:to>
                                        <p:strVal val="visible"/>
                                      </p:to>
                                    </p:set>
                                    <p:animEffect transition="in" filter="blinds(horizontal)">
                                      <p:cBhvr>
                                        <p:cTn id="17" dur="500"/>
                                        <p:tgtEl>
                                          <p:spTgt spid="4403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4035">
                                            <p:txEl>
                                              <p:pRg st="4" end="4"/>
                                            </p:txEl>
                                          </p:spTgt>
                                        </p:tgtEl>
                                        <p:attrNameLst>
                                          <p:attrName>style.visibility</p:attrName>
                                        </p:attrNameLst>
                                      </p:cBhvr>
                                      <p:to>
                                        <p:strVal val="visible"/>
                                      </p:to>
                                    </p:set>
                                    <p:animEffect transition="in" filter="blinds(horizontal)">
                                      <p:cBhvr>
                                        <p:cTn id="22" dur="500"/>
                                        <p:tgtEl>
                                          <p:spTgt spid="4403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4035">
                                            <p:txEl>
                                              <p:pRg st="5" end="5"/>
                                            </p:txEl>
                                          </p:spTgt>
                                        </p:tgtEl>
                                        <p:attrNameLst>
                                          <p:attrName>style.visibility</p:attrName>
                                        </p:attrNameLst>
                                      </p:cBhvr>
                                      <p:to>
                                        <p:strVal val="visible"/>
                                      </p:to>
                                    </p:set>
                                    <p:animEffect transition="in" filter="blinds(horizontal)">
                                      <p:cBhvr>
                                        <p:cTn id="27" dur="500"/>
                                        <p:tgtEl>
                                          <p:spTgt spid="4403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4035">
                                            <p:txEl>
                                              <p:pRg st="6" end="6"/>
                                            </p:txEl>
                                          </p:spTgt>
                                        </p:tgtEl>
                                        <p:attrNameLst>
                                          <p:attrName>style.visibility</p:attrName>
                                        </p:attrNameLst>
                                      </p:cBhvr>
                                      <p:to>
                                        <p:strVal val="visible"/>
                                      </p:to>
                                    </p:set>
                                    <p:animEffect transition="in" filter="blinds(horizontal)">
                                      <p:cBhvr>
                                        <p:cTn id="32" dur="500"/>
                                        <p:tgtEl>
                                          <p:spTgt spid="4403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4035">
                                            <p:txEl>
                                              <p:pRg st="7" end="7"/>
                                            </p:txEl>
                                          </p:spTgt>
                                        </p:tgtEl>
                                        <p:attrNameLst>
                                          <p:attrName>style.visibility</p:attrName>
                                        </p:attrNameLst>
                                      </p:cBhvr>
                                      <p:to>
                                        <p:strVal val="visible"/>
                                      </p:to>
                                    </p:set>
                                    <p:animEffect transition="in" filter="blinds(horizontal)">
                                      <p:cBhvr>
                                        <p:cTn id="37" dur="500"/>
                                        <p:tgtEl>
                                          <p:spTgt spid="440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1034</Words>
  <Application>Microsoft Office PowerPoint</Application>
  <PresentationFormat>On-screen Show (4:3)</PresentationFormat>
  <Paragraphs>138</Paragraphs>
  <Slides>25</Slides>
  <Notes>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Unit 1: Scientific Method</vt:lpstr>
      <vt:lpstr>What is the scientific method?</vt:lpstr>
      <vt:lpstr>PowerPoint Presentation</vt:lpstr>
      <vt:lpstr>Problem (research) Question</vt:lpstr>
      <vt:lpstr>Hypothesis</vt:lpstr>
      <vt:lpstr>Experiment</vt:lpstr>
      <vt:lpstr>Observation</vt:lpstr>
      <vt:lpstr>Conclusion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Variables</vt:lpstr>
      <vt:lpstr>Variables continued…</vt:lpstr>
      <vt:lpstr>PowerPoint Presentation</vt:lpstr>
      <vt:lpstr>International System of Measurements (SI)</vt:lpstr>
      <vt:lpstr>Observations: Graphing</vt:lpstr>
      <vt:lpstr>Line Graph</vt:lpstr>
      <vt:lpstr>Bar Graph</vt:lpstr>
      <vt:lpstr>Experimental Procedure</vt:lpstr>
      <vt:lpstr>Conclusion</vt:lpstr>
      <vt:lpstr>The Scientific Method?</vt:lpstr>
    </vt:vector>
  </TitlesOfParts>
  <Company>MPS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Scientific Method</dc:title>
  <dc:creator>Windows User</dc:creator>
  <cp:lastModifiedBy>Windows User</cp:lastModifiedBy>
  <cp:revision>40</cp:revision>
  <dcterms:created xsi:type="dcterms:W3CDTF">2014-05-16T19:14:36Z</dcterms:created>
  <dcterms:modified xsi:type="dcterms:W3CDTF">2014-08-12T15:54:15Z</dcterms:modified>
</cp:coreProperties>
</file>