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3" r:id="rId18"/>
    <p:sldId id="275" r:id="rId19"/>
    <p:sldId id="272" r:id="rId20"/>
    <p:sldId id="285" r:id="rId21"/>
    <p:sldId id="280" r:id="rId22"/>
    <p:sldId id="270" r:id="rId23"/>
    <p:sldId id="277" r:id="rId24"/>
    <p:sldId id="278" r:id="rId25"/>
    <p:sldId id="279" r:id="rId26"/>
    <p:sldId id="284" r:id="rId27"/>
    <p:sldId id="282" r:id="rId28"/>
    <p:sldId id="283"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463723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8590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1848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0C550-48B5-49FC-8BAA-31DA92343C31}"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9459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0C550-48B5-49FC-8BAA-31DA92343C31}"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57553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0C550-48B5-49FC-8BAA-31DA92343C31}"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13580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0C550-48B5-49FC-8BAA-31DA92343C31}" type="datetimeFigureOut">
              <a:rPr lang="en-US" smtClean="0"/>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201043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0C550-48B5-49FC-8BAA-31DA92343C31}" type="datetimeFigureOut">
              <a:rPr lang="en-US" smtClean="0"/>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46561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0C550-48B5-49FC-8BAA-31DA92343C31}" type="datetimeFigureOut">
              <a:rPr lang="en-US" smtClean="0"/>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21843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0C550-48B5-49FC-8BAA-31DA92343C31}"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103842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0C550-48B5-49FC-8BAA-31DA92343C31}"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0655F-553E-4826-90E1-3AE4301DFBE2}" type="slidenum">
              <a:rPr lang="en-US" smtClean="0"/>
              <a:t>‹#›</a:t>
            </a:fld>
            <a:endParaRPr lang="en-US"/>
          </a:p>
        </p:txBody>
      </p:sp>
    </p:spTree>
    <p:extLst>
      <p:ext uri="{BB962C8B-B14F-4D97-AF65-F5344CB8AC3E}">
        <p14:creationId xmlns:p14="http://schemas.microsoft.com/office/powerpoint/2010/main" val="36580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0C550-48B5-49FC-8BAA-31DA92343C31}" type="datetimeFigureOut">
              <a:rPr lang="en-US" smtClean="0"/>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0655F-553E-4826-90E1-3AE4301DFBE2}" type="slidenum">
              <a:rPr lang="en-US" smtClean="0"/>
              <a:t>‹#›</a:t>
            </a:fld>
            <a:endParaRPr lang="en-US"/>
          </a:p>
        </p:txBody>
      </p:sp>
    </p:spTree>
    <p:extLst>
      <p:ext uri="{BB962C8B-B14F-4D97-AF65-F5344CB8AC3E}">
        <p14:creationId xmlns:p14="http://schemas.microsoft.com/office/powerpoint/2010/main" val="115973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ownhousesoftware.files.wordpress.com/2012/10/cell-respiration.p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a:t>
            </a:r>
            <a:endParaRPr lang="en-US" dirty="0"/>
          </a:p>
        </p:txBody>
      </p:sp>
      <p:sp>
        <p:nvSpPr>
          <p:cNvPr id="3" name="Subtitle 2"/>
          <p:cNvSpPr>
            <a:spLocks noGrp="1"/>
          </p:cNvSpPr>
          <p:nvPr>
            <p:ph type="subTitle" idx="1"/>
          </p:nvPr>
        </p:nvSpPr>
        <p:spPr/>
        <p:txBody>
          <a:bodyPr/>
          <a:lstStyle/>
          <a:p>
            <a:r>
              <a:rPr lang="en-US" dirty="0" smtClean="0"/>
              <a:t>Photosynthesis and Cell Respiration</a:t>
            </a:r>
            <a:endParaRPr lang="en-US" dirty="0"/>
          </a:p>
        </p:txBody>
      </p:sp>
    </p:spTree>
    <p:extLst>
      <p:ext uri="{BB962C8B-B14F-4D97-AF65-F5344CB8AC3E}">
        <p14:creationId xmlns:p14="http://schemas.microsoft.com/office/powerpoint/2010/main" val="385570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Light- Dependent Reaction </a:t>
            </a:r>
            <a:br>
              <a:rPr lang="en-US" b="1" dirty="0" smtClean="0"/>
            </a:br>
            <a:r>
              <a:rPr lang="en-US" b="1" dirty="0" smtClean="0"/>
              <a:t>Process</a:t>
            </a:r>
            <a:endParaRPr lang="en-US" b="1" dirty="0"/>
          </a:p>
        </p:txBody>
      </p:sp>
      <p:sp>
        <p:nvSpPr>
          <p:cNvPr id="3" name="Content Placeholder 2"/>
          <p:cNvSpPr>
            <a:spLocks noGrp="1"/>
          </p:cNvSpPr>
          <p:nvPr>
            <p:ph idx="1"/>
          </p:nvPr>
        </p:nvSpPr>
        <p:spPr>
          <a:xfrm>
            <a:off x="381000" y="1143000"/>
            <a:ext cx="8229600" cy="4525963"/>
          </a:xfrm>
        </p:spPr>
        <p:txBody>
          <a:bodyPr/>
          <a:lstStyle/>
          <a:p>
            <a:pPr marL="514350" indent="-514350">
              <a:buAutoNum type="arabicPeriod"/>
            </a:pPr>
            <a:r>
              <a:rPr lang="en-US" dirty="0" smtClean="0"/>
              <a:t>Chlorophyll absorbs energy from </a:t>
            </a:r>
            <a:r>
              <a:rPr lang="en-US" dirty="0" smtClean="0"/>
              <a:t>sunlight.</a:t>
            </a:r>
          </a:p>
          <a:p>
            <a:pPr marL="514350" indent="-514350">
              <a:buAutoNum type="arabicPeriod"/>
            </a:pPr>
            <a:r>
              <a:rPr lang="en-US" dirty="0" smtClean="0"/>
              <a:t>Energy </a:t>
            </a:r>
            <a:r>
              <a:rPr lang="en-US" dirty="0" smtClean="0"/>
              <a:t>transferred along thylakoid membrane. </a:t>
            </a:r>
            <a:endParaRPr lang="en-US" dirty="0" smtClean="0"/>
          </a:p>
          <a:p>
            <a:pPr marL="514350" indent="-514350">
              <a:buAutoNum type="arabicPeriod"/>
            </a:pPr>
            <a:r>
              <a:rPr lang="en-US" dirty="0" smtClean="0"/>
              <a:t>H</a:t>
            </a:r>
            <a:r>
              <a:rPr lang="en-US" baseline="-25000" dirty="0" smtClean="0"/>
              <a:t>2</a:t>
            </a:r>
            <a:r>
              <a:rPr lang="en-US" dirty="0" smtClean="0"/>
              <a:t>O </a:t>
            </a:r>
            <a:r>
              <a:rPr lang="en-US" dirty="0" smtClean="0"/>
              <a:t>molecules broken down. O</a:t>
            </a:r>
            <a:r>
              <a:rPr lang="en-US" baseline="-25000" dirty="0" smtClean="0"/>
              <a:t>2</a:t>
            </a:r>
            <a:r>
              <a:rPr lang="en-US" dirty="0" smtClean="0"/>
              <a:t> released.</a:t>
            </a:r>
            <a:endParaRPr lang="en-US" dirty="0"/>
          </a:p>
          <a:p>
            <a:pPr marL="514350" indent="-514350">
              <a:buAutoNum type="arabicPeriod"/>
            </a:pPr>
            <a:r>
              <a:rPr lang="en-US" dirty="0" smtClean="0"/>
              <a:t>Energy carried along thylakoid membrane transferred to ATP.</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962400"/>
            <a:ext cx="4473029"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8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Light- Independent Reaction</a:t>
            </a:r>
            <a:endParaRPr lang="en-US" b="1" dirty="0"/>
          </a:p>
        </p:txBody>
      </p:sp>
      <p:sp>
        <p:nvSpPr>
          <p:cNvPr id="3" name="Content Placeholder 2"/>
          <p:cNvSpPr>
            <a:spLocks noGrp="1"/>
          </p:cNvSpPr>
          <p:nvPr>
            <p:ph idx="1"/>
          </p:nvPr>
        </p:nvSpPr>
        <p:spPr>
          <a:xfrm>
            <a:off x="457200" y="609600"/>
            <a:ext cx="8229600" cy="4525963"/>
          </a:xfrm>
        </p:spPr>
        <p:txBody>
          <a:bodyPr/>
          <a:lstStyle/>
          <a:p>
            <a:r>
              <a:rPr lang="en-US" dirty="0" smtClean="0"/>
              <a:t>Uses energy from the light-dependent reaction to make </a:t>
            </a:r>
            <a:r>
              <a:rPr lang="en-US" dirty="0" smtClean="0">
                <a:solidFill>
                  <a:srgbClr val="FF0000"/>
                </a:solidFill>
              </a:rPr>
              <a:t>sugars</a:t>
            </a:r>
            <a:r>
              <a:rPr lang="en-US" dirty="0"/>
              <a:t> </a:t>
            </a:r>
            <a:r>
              <a:rPr lang="en-US" dirty="0" smtClean="0"/>
              <a:t>(carbohydrates = glucose)</a:t>
            </a:r>
          </a:p>
          <a:p>
            <a:r>
              <a:rPr lang="en-US" dirty="0" smtClean="0"/>
              <a:t>Occur in the </a:t>
            </a:r>
            <a:r>
              <a:rPr lang="en-US" dirty="0" err="1" smtClean="0"/>
              <a:t>stroma</a:t>
            </a:r>
            <a:r>
              <a:rPr lang="en-US" dirty="0" smtClean="0"/>
              <a:t> </a:t>
            </a:r>
            <a:r>
              <a:rPr lang="en-US" dirty="0" smtClean="0"/>
              <a:t>of chloroplasts</a:t>
            </a:r>
          </a:p>
          <a:p>
            <a:r>
              <a:rPr lang="en-US" dirty="0" smtClean="0"/>
              <a:t>CO</a:t>
            </a:r>
            <a:r>
              <a:rPr lang="en-US" baseline="-25000" dirty="0" smtClean="0"/>
              <a:t>2 </a:t>
            </a:r>
            <a:r>
              <a:rPr lang="en-US" dirty="0" smtClean="0"/>
              <a:t> is needed.</a:t>
            </a:r>
            <a:endParaRPr lang="en-US" baseline="-25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16181"/>
            <a:ext cx="5419725" cy="363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67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smtClean="0"/>
              <a:t>Light-Independent Reaction Process</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CO</a:t>
            </a:r>
            <a:r>
              <a:rPr lang="en-US" baseline="-25000" dirty="0" smtClean="0"/>
              <a:t>2</a:t>
            </a:r>
            <a:r>
              <a:rPr lang="en-US" dirty="0" smtClean="0"/>
              <a:t> is </a:t>
            </a:r>
            <a:r>
              <a:rPr lang="en-US" dirty="0" smtClean="0"/>
              <a:t>needed to</a:t>
            </a:r>
            <a:r>
              <a:rPr lang="en-US" dirty="0" smtClean="0"/>
              <a:t> </a:t>
            </a:r>
            <a:r>
              <a:rPr lang="en-US" dirty="0" smtClean="0"/>
              <a:t>build larger molecules. Energy is needed from the light-dependent reaction.</a:t>
            </a:r>
          </a:p>
          <a:p>
            <a:pPr marL="514350" indent="-514350">
              <a:buAutoNum type="arabicPeriod"/>
            </a:pPr>
            <a:r>
              <a:rPr lang="en-US" dirty="0" smtClean="0"/>
              <a:t>A molecule of simple sugar is formed, usually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to store some of the energy that was captured from sunlight.</a:t>
            </a:r>
            <a:endParaRPr lang="en-US" dirty="0"/>
          </a:p>
        </p:txBody>
      </p:sp>
    </p:spTree>
    <p:extLst>
      <p:ext uri="{BB962C8B-B14F-4D97-AF65-F5344CB8AC3E}">
        <p14:creationId xmlns:p14="http://schemas.microsoft.com/office/powerpoint/2010/main" val="227102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Photosynthesis Reaction</a:t>
            </a:r>
            <a:endParaRPr lang="en-US" b="1" dirty="0"/>
          </a:p>
        </p:txBody>
      </p:sp>
      <p:pic>
        <p:nvPicPr>
          <p:cNvPr id="2054" name="Picture 6" descr="The photosynthesis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203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97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5" y="152400"/>
            <a:ext cx="8229600" cy="1143000"/>
          </a:xfrm>
        </p:spPr>
        <p:txBody>
          <a:bodyPr/>
          <a:lstStyle/>
          <a:p>
            <a:r>
              <a:rPr lang="en-US" b="1" dirty="0" smtClean="0"/>
              <a:t>Photosynthesis Reaction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598"/>
            <a:ext cx="5884862" cy="52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38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p:txBody>
          <a:bodyPr>
            <a:normAutofit/>
          </a:bodyPr>
          <a:lstStyle/>
          <a:p>
            <a:r>
              <a:rPr lang="en-US" sz="3500" dirty="0" smtClean="0"/>
              <a:t>Plants make their own food.</a:t>
            </a:r>
          </a:p>
          <a:p>
            <a:pPr lvl="1"/>
            <a:r>
              <a:rPr lang="en-US" sz="3500" dirty="0" smtClean="0"/>
              <a:t>Through </a:t>
            </a:r>
            <a:r>
              <a:rPr lang="en-US" sz="3500" u="sng" dirty="0" smtClean="0">
                <a:solidFill>
                  <a:srgbClr val="FF0000"/>
                </a:solidFill>
              </a:rPr>
              <a:t>PHOTOSYNTHESIS </a:t>
            </a:r>
          </a:p>
          <a:p>
            <a:pPr lvl="1"/>
            <a:r>
              <a:rPr lang="en-US" sz="3500" dirty="0" smtClean="0"/>
              <a:t>Inside the chloroplast</a:t>
            </a:r>
            <a:endParaRPr lang="en-US" sz="3500" dirty="0" smtClean="0"/>
          </a:p>
          <a:p>
            <a:r>
              <a:rPr lang="en-US" sz="3500" dirty="0"/>
              <a:t>E</a:t>
            </a:r>
            <a:r>
              <a:rPr lang="en-US" sz="3500" dirty="0" smtClean="0"/>
              <a:t>ukaryotes </a:t>
            </a:r>
            <a:r>
              <a:rPr lang="en-US" sz="3500" dirty="0" smtClean="0"/>
              <a:t>break down molecules from food to produce energy, or ATP</a:t>
            </a:r>
          </a:p>
          <a:p>
            <a:pPr lvl="1"/>
            <a:r>
              <a:rPr lang="en-US" sz="3500" dirty="0" smtClean="0"/>
              <a:t>Through </a:t>
            </a:r>
            <a:r>
              <a:rPr lang="en-US" sz="3500" u="sng" dirty="0" smtClean="0">
                <a:solidFill>
                  <a:srgbClr val="FF0000"/>
                </a:solidFill>
              </a:rPr>
              <a:t>CELLULAR </a:t>
            </a:r>
            <a:r>
              <a:rPr lang="en-US" sz="3500" u="sng" dirty="0" smtClean="0">
                <a:solidFill>
                  <a:srgbClr val="FF0000"/>
                </a:solidFill>
              </a:rPr>
              <a:t>RESPIRATION</a:t>
            </a:r>
          </a:p>
          <a:p>
            <a:pPr lvl="1"/>
            <a:r>
              <a:rPr lang="en-US" sz="3500" dirty="0" smtClean="0"/>
              <a:t>Inside the mitochondria</a:t>
            </a:r>
            <a:endParaRPr lang="en-US" sz="3500" dirty="0"/>
          </a:p>
        </p:txBody>
      </p:sp>
    </p:spTree>
    <p:extLst>
      <p:ext uri="{BB962C8B-B14F-4D97-AF65-F5344CB8AC3E}">
        <p14:creationId xmlns:p14="http://schemas.microsoft.com/office/powerpoint/2010/main" val="225561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Photosynthesis and Cellular Respiration</a:t>
            </a:r>
            <a:endParaRPr lang="en-US" b="1" dirty="0"/>
          </a:p>
        </p:txBody>
      </p:sp>
      <p:sp>
        <p:nvSpPr>
          <p:cNvPr id="6" name="Content Placeholder 5"/>
          <p:cNvSpPr>
            <a:spLocks noGrp="1"/>
          </p:cNvSpPr>
          <p:nvPr>
            <p:ph idx="1"/>
          </p:nvPr>
        </p:nvSpPr>
        <p:spPr/>
        <p:txBody>
          <a:bodyPr/>
          <a:lstStyle/>
          <a:p>
            <a:pPr>
              <a:buNone/>
            </a:pPr>
            <a:r>
              <a:rPr lang="en-US" altLang="en-US" sz="4000" dirty="0">
                <a:solidFill>
                  <a:srgbClr val="FF0000"/>
                </a:solidFill>
              </a:rPr>
              <a:t>Photosynthesis: </a:t>
            </a:r>
          </a:p>
          <a:p>
            <a:pPr>
              <a:buNone/>
            </a:pPr>
            <a:r>
              <a:rPr lang="en-US" altLang="en-US" sz="4000" dirty="0"/>
              <a:t>6CO</a:t>
            </a:r>
            <a:r>
              <a:rPr lang="en-US" altLang="en-US" sz="4000" baseline="-25000" dirty="0"/>
              <a:t>2</a:t>
            </a:r>
            <a:r>
              <a:rPr lang="en-US" altLang="en-US" sz="4000" dirty="0"/>
              <a:t> + 6H</a:t>
            </a:r>
            <a:r>
              <a:rPr lang="en-US" altLang="en-US" sz="4000" baseline="-25000" dirty="0"/>
              <a:t>2</a:t>
            </a:r>
            <a:r>
              <a:rPr lang="en-US" altLang="en-US" sz="4000" dirty="0"/>
              <a:t>O + light energy </a:t>
            </a:r>
            <a:r>
              <a:rPr lang="en-US" altLang="en-US" sz="4000" dirty="0">
                <a:sym typeface="Wingdings" pitchFamily="2" charset="2"/>
              </a:rPr>
              <a:t></a:t>
            </a:r>
            <a:r>
              <a:rPr lang="en-US" altLang="en-US" sz="4000" dirty="0"/>
              <a:t> C</a:t>
            </a:r>
            <a:r>
              <a:rPr lang="en-US" altLang="en-US" sz="4000" baseline="-25000" dirty="0"/>
              <a:t>6</a:t>
            </a:r>
            <a:r>
              <a:rPr lang="en-US" altLang="en-US" sz="4000" dirty="0"/>
              <a:t>H</a:t>
            </a:r>
            <a:r>
              <a:rPr lang="en-US" altLang="en-US" sz="4000" baseline="-25000" dirty="0"/>
              <a:t>12</a:t>
            </a:r>
            <a:r>
              <a:rPr lang="en-US" altLang="en-US" sz="4000" dirty="0"/>
              <a:t>O</a:t>
            </a:r>
            <a:r>
              <a:rPr lang="en-US" altLang="en-US" sz="4000" baseline="-25000" dirty="0"/>
              <a:t>6</a:t>
            </a:r>
            <a:r>
              <a:rPr lang="en-US" altLang="en-US" sz="4000" dirty="0"/>
              <a:t> + 6O</a:t>
            </a:r>
            <a:r>
              <a:rPr lang="en-US" altLang="en-US" sz="4000" baseline="-25000" dirty="0"/>
              <a:t>2</a:t>
            </a:r>
            <a:endParaRPr lang="en-US" altLang="en-US" sz="4000" dirty="0"/>
          </a:p>
          <a:p>
            <a:pPr marL="0" indent="0">
              <a:buNone/>
            </a:pPr>
            <a:endParaRPr lang="en-US" altLang="en-US" sz="4000" dirty="0"/>
          </a:p>
          <a:p>
            <a:pPr>
              <a:buNone/>
            </a:pPr>
            <a:r>
              <a:rPr lang="en-US" altLang="en-US" sz="4000" dirty="0" smtClean="0">
                <a:solidFill>
                  <a:srgbClr val="FF0000"/>
                </a:solidFill>
              </a:rPr>
              <a:t>Cellular Respiration:</a:t>
            </a:r>
            <a:endParaRPr lang="en-US" altLang="en-US" sz="4000" dirty="0">
              <a:solidFill>
                <a:srgbClr val="FF0000"/>
              </a:solidFill>
            </a:endParaRPr>
          </a:p>
          <a:p>
            <a:pPr>
              <a:buNone/>
            </a:pPr>
            <a:r>
              <a:rPr lang="en-US" altLang="en-US" sz="4000" dirty="0"/>
              <a:t>C</a:t>
            </a:r>
            <a:r>
              <a:rPr lang="en-US" altLang="en-US" sz="4000" baseline="-25000" dirty="0"/>
              <a:t>6</a:t>
            </a:r>
            <a:r>
              <a:rPr lang="en-US" altLang="en-US" sz="4000" dirty="0"/>
              <a:t>H</a:t>
            </a:r>
            <a:r>
              <a:rPr lang="en-US" altLang="en-US" sz="4000" baseline="-25000" dirty="0"/>
              <a:t>12</a:t>
            </a:r>
            <a:r>
              <a:rPr lang="en-US" altLang="en-US" sz="4000" dirty="0"/>
              <a:t>O</a:t>
            </a:r>
            <a:r>
              <a:rPr lang="en-US" altLang="en-US" sz="4000" baseline="-25000" dirty="0"/>
              <a:t>6</a:t>
            </a:r>
            <a:r>
              <a:rPr lang="en-US" altLang="en-US" sz="4000" dirty="0"/>
              <a:t> + 60</a:t>
            </a:r>
            <a:r>
              <a:rPr lang="en-US" altLang="en-US" sz="4000" baseline="-25000" dirty="0"/>
              <a:t>2</a:t>
            </a:r>
            <a:r>
              <a:rPr lang="en-US" altLang="en-US" sz="4000" dirty="0">
                <a:sym typeface="Wingdings" pitchFamily="2" charset="2"/>
              </a:rPr>
              <a:t></a:t>
            </a:r>
            <a:r>
              <a:rPr lang="en-US" altLang="en-US" sz="4000" dirty="0"/>
              <a:t> 6H</a:t>
            </a:r>
            <a:r>
              <a:rPr lang="en-US" altLang="en-US" sz="4000" baseline="-25000" dirty="0"/>
              <a:t>2</a:t>
            </a:r>
            <a:r>
              <a:rPr lang="en-US" altLang="en-US" sz="4000" dirty="0"/>
              <a:t>O + 6C0</a:t>
            </a:r>
            <a:r>
              <a:rPr lang="en-US" altLang="en-US" sz="4000" baseline="-25000" dirty="0"/>
              <a:t>2</a:t>
            </a:r>
            <a:endParaRPr lang="en-US" altLang="en-US" sz="4000" dirty="0"/>
          </a:p>
          <a:p>
            <a:endParaRPr lang="en-US" dirty="0"/>
          </a:p>
        </p:txBody>
      </p:sp>
    </p:spTree>
    <p:extLst>
      <p:ext uri="{BB962C8B-B14F-4D97-AF65-F5344CB8AC3E}">
        <p14:creationId xmlns:p14="http://schemas.microsoft.com/office/powerpoint/2010/main" val="1424365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Energy from Food</a:t>
            </a:r>
            <a:endParaRPr lang="en-US" b="1" dirty="0"/>
          </a:p>
        </p:txBody>
      </p:sp>
      <p:sp>
        <p:nvSpPr>
          <p:cNvPr id="3" name="Content Placeholder 2"/>
          <p:cNvSpPr>
            <a:spLocks noGrp="1"/>
          </p:cNvSpPr>
          <p:nvPr>
            <p:ph idx="1"/>
          </p:nvPr>
        </p:nvSpPr>
        <p:spPr>
          <a:xfrm>
            <a:off x="76200" y="1265237"/>
            <a:ext cx="4531994" cy="5211763"/>
          </a:xfrm>
        </p:spPr>
        <p:txBody>
          <a:bodyPr/>
          <a:lstStyle/>
          <a:p>
            <a:r>
              <a:rPr lang="en-US" dirty="0" smtClean="0"/>
              <a:t>Mitochondria cannot directly make ATP from food.</a:t>
            </a:r>
          </a:p>
          <a:p>
            <a:r>
              <a:rPr lang="en-US" dirty="0" smtClean="0"/>
              <a:t>Foods are broken down into smaller molecules like glucose </a:t>
            </a:r>
            <a:r>
              <a:rPr lang="en-US" dirty="0"/>
              <a:t>(C</a:t>
            </a:r>
            <a:r>
              <a:rPr lang="en-US" baseline="-25000" dirty="0"/>
              <a:t>6</a:t>
            </a:r>
            <a:r>
              <a:rPr lang="en-US" dirty="0"/>
              <a:t>H</a:t>
            </a:r>
            <a:r>
              <a:rPr lang="en-US" baseline="-25000" dirty="0"/>
              <a:t>12</a:t>
            </a:r>
            <a:r>
              <a:rPr lang="en-US" dirty="0"/>
              <a:t>O</a:t>
            </a:r>
            <a:r>
              <a:rPr lang="en-US" baseline="-25000" dirty="0"/>
              <a:t>6</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194" y="1066800"/>
            <a:ext cx="4505325" cy="444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54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Three Main Steps</a:t>
            </a:r>
          </a:p>
        </p:txBody>
      </p:sp>
      <p:sp>
        <p:nvSpPr>
          <p:cNvPr id="8195" name="Content Placeholder 2"/>
          <p:cNvSpPr>
            <a:spLocks noGrp="1"/>
          </p:cNvSpPr>
          <p:nvPr>
            <p:ph idx="1"/>
          </p:nvPr>
        </p:nvSpPr>
        <p:spPr/>
        <p:txBody>
          <a:bodyPr/>
          <a:lstStyle/>
          <a:p>
            <a:pPr eaLnBrk="1" hangingPunct="1"/>
            <a:r>
              <a:rPr lang="en-US" altLang="en-US" sz="3500" dirty="0" smtClean="0"/>
              <a:t>Glycolysis- 2 ATP made</a:t>
            </a:r>
          </a:p>
          <a:p>
            <a:pPr eaLnBrk="1" hangingPunct="1"/>
            <a:r>
              <a:rPr lang="en-US" altLang="en-US" sz="3500" dirty="0" smtClean="0"/>
              <a:t>Krebs cycle- 2 ATP made</a:t>
            </a:r>
          </a:p>
          <a:p>
            <a:pPr eaLnBrk="1" hangingPunct="1"/>
            <a:r>
              <a:rPr lang="en-US" altLang="en-US" sz="3500" dirty="0" smtClean="0"/>
              <a:t>Electron transport chain (ETC) – 32 ATP made</a:t>
            </a:r>
          </a:p>
          <a:p>
            <a:pPr marL="0" indent="0" eaLnBrk="1" hangingPunct="1">
              <a:buNone/>
            </a:pPr>
            <a:endParaRPr lang="en-US" altLang="en-US" dirty="0" smtClean="0"/>
          </a:p>
          <a:p>
            <a:pPr algn="ctr" eaLnBrk="1" hangingPunct="1">
              <a:buFont typeface="Arial" pitchFamily="34" charset="0"/>
              <a:buNone/>
            </a:pPr>
            <a:r>
              <a:rPr lang="en-US" altLang="en-US" sz="4500" dirty="0" smtClean="0">
                <a:solidFill>
                  <a:srgbClr val="FF0000"/>
                </a:solidFill>
              </a:rPr>
              <a:t>One glucose = 36 ATP</a:t>
            </a:r>
          </a:p>
          <a:p>
            <a:pPr eaLnBrk="1" hangingPunct="1"/>
            <a:endParaRPr lang="en-US" altLang="en-US" dirty="0" smtClean="0"/>
          </a:p>
        </p:txBody>
      </p:sp>
    </p:spTree>
    <p:extLst>
      <p:ext uri="{BB962C8B-B14F-4D97-AF65-F5344CB8AC3E}">
        <p14:creationId xmlns:p14="http://schemas.microsoft.com/office/powerpoint/2010/main" val="238320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Glycolysis</a:t>
            </a:r>
            <a:endParaRPr lang="en-US" b="1" dirty="0"/>
          </a:p>
        </p:txBody>
      </p:sp>
      <p:sp>
        <p:nvSpPr>
          <p:cNvPr id="3" name="Content Placeholder 2"/>
          <p:cNvSpPr>
            <a:spLocks noGrp="1"/>
          </p:cNvSpPr>
          <p:nvPr>
            <p:ph idx="1"/>
          </p:nvPr>
        </p:nvSpPr>
        <p:spPr>
          <a:xfrm>
            <a:off x="304800" y="685800"/>
            <a:ext cx="8229600" cy="4525963"/>
          </a:xfrm>
        </p:spPr>
        <p:txBody>
          <a:bodyPr/>
          <a:lstStyle/>
          <a:p>
            <a:r>
              <a:rPr lang="en-US" dirty="0" smtClean="0"/>
              <a:t>Splits glucose into two three-carbon molecules and </a:t>
            </a:r>
            <a:r>
              <a:rPr lang="en-US" dirty="0" smtClean="0">
                <a:solidFill>
                  <a:srgbClr val="FF0000"/>
                </a:solidFill>
              </a:rPr>
              <a:t>makes 2 ATP</a:t>
            </a:r>
          </a:p>
          <a:p>
            <a:r>
              <a:rPr lang="en-US" dirty="0" smtClean="0"/>
              <a:t>Takes place in cell’s cytoplasm</a:t>
            </a:r>
          </a:p>
          <a:p>
            <a:r>
              <a:rPr lang="en-US" dirty="0" smtClean="0">
                <a:solidFill>
                  <a:srgbClr val="FF0000"/>
                </a:solidFill>
              </a:rPr>
              <a:t>Anaerobic: </a:t>
            </a:r>
            <a:r>
              <a:rPr lang="en-US" dirty="0" smtClean="0"/>
              <a:t>Doesn’t need Oxygen.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67681"/>
            <a:ext cx="7192133" cy="399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4693920"/>
            <a:ext cx="190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4648200"/>
            <a:ext cx="190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57800" y="5638800"/>
            <a:ext cx="2286000" cy="646331"/>
          </a:xfrm>
          <a:prstGeom prst="rect">
            <a:avLst/>
          </a:prstGeom>
          <a:solidFill>
            <a:schemeClr val="bg1"/>
          </a:solidFill>
          <a:ln w="12700">
            <a:solidFill>
              <a:schemeClr val="tx1"/>
            </a:solidFill>
          </a:ln>
        </p:spPr>
        <p:txBody>
          <a:bodyPr wrap="square" rtlCol="0">
            <a:spAutoFit/>
          </a:bodyPr>
          <a:lstStyle/>
          <a:p>
            <a:pPr algn="ctr"/>
            <a:r>
              <a:rPr lang="en-US" b="1" dirty="0" smtClean="0"/>
              <a:t>3-Carbon Molecule</a:t>
            </a:r>
          </a:p>
          <a:p>
            <a:pPr algn="ctr"/>
            <a:endParaRPr lang="en-US" dirty="0"/>
          </a:p>
        </p:txBody>
      </p:sp>
      <p:sp>
        <p:nvSpPr>
          <p:cNvPr id="8" name="TextBox 7"/>
          <p:cNvSpPr txBox="1"/>
          <p:nvPr/>
        </p:nvSpPr>
        <p:spPr>
          <a:xfrm>
            <a:off x="1973580" y="5638799"/>
            <a:ext cx="2286000" cy="646331"/>
          </a:xfrm>
          <a:prstGeom prst="rect">
            <a:avLst/>
          </a:prstGeom>
          <a:solidFill>
            <a:schemeClr val="bg1"/>
          </a:solidFill>
          <a:ln w="12700">
            <a:solidFill>
              <a:schemeClr val="tx1"/>
            </a:solidFill>
          </a:ln>
        </p:spPr>
        <p:txBody>
          <a:bodyPr wrap="square" rtlCol="0">
            <a:spAutoFit/>
          </a:bodyPr>
          <a:lstStyle/>
          <a:p>
            <a:pPr algn="ctr"/>
            <a:r>
              <a:rPr lang="en-US" b="1" dirty="0" smtClean="0"/>
              <a:t>3-Carbon Molecule</a:t>
            </a:r>
          </a:p>
          <a:p>
            <a:pPr algn="ctr"/>
            <a:endParaRPr lang="en-US" dirty="0"/>
          </a:p>
        </p:txBody>
      </p:sp>
    </p:spTree>
    <p:extLst>
      <p:ext uri="{BB962C8B-B14F-4D97-AF65-F5344CB8AC3E}">
        <p14:creationId xmlns:p14="http://schemas.microsoft.com/office/powerpoint/2010/main" val="155542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Chemical Energy </a:t>
            </a:r>
            <a:endParaRPr lang="en-US" b="1" dirty="0"/>
          </a:p>
        </p:txBody>
      </p:sp>
      <p:sp>
        <p:nvSpPr>
          <p:cNvPr id="3" name="Content Placeholder 2"/>
          <p:cNvSpPr>
            <a:spLocks noGrp="1"/>
          </p:cNvSpPr>
          <p:nvPr>
            <p:ph idx="1"/>
          </p:nvPr>
        </p:nvSpPr>
        <p:spPr>
          <a:xfrm>
            <a:off x="457200" y="3170237"/>
            <a:ext cx="8229600" cy="4525963"/>
          </a:xfrm>
        </p:spPr>
        <p:txBody>
          <a:bodyPr/>
          <a:lstStyle/>
          <a:p>
            <a:r>
              <a:rPr lang="en-US" dirty="0" smtClean="0"/>
              <a:t>All carbon-based molecules in food store chemical energy in their bonds.</a:t>
            </a:r>
          </a:p>
          <a:p>
            <a:r>
              <a:rPr lang="en-US" dirty="0" smtClean="0"/>
              <a:t>Carbohydrates and lipids are the most important energy sources</a:t>
            </a:r>
          </a:p>
          <a:p>
            <a:pPr lvl="1"/>
            <a:r>
              <a:rPr lang="en-US" dirty="0" smtClean="0"/>
              <a:t>Energy is only available once the molecules are broken down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3209925" cy="2155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85800"/>
            <a:ext cx="2343150" cy="239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78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9930" y="304800"/>
            <a:ext cx="3828435" cy="6172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6436995" cy="552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7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Is Oxygen Present?</a:t>
            </a:r>
            <a:endParaRPr lang="en-US" b="1" dirty="0"/>
          </a:p>
        </p:txBody>
      </p:sp>
      <p:sp>
        <p:nvSpPr>
          <p:cNvPr id="3" name="Content Placeholder 2"/>
          <p:cNvSpPr>
            <a:spLocks noGrp="1"/>
          </p:cNvSpPr>
          <p:nvPr>
            <p:ph idx="1"/>
          </p:nvPr>
        </p:nvSpPr>
        <p:spPr>
          <a:xfrm>
            <a:off x="457200" y="838200"/>
            <a:ext cx="8229600" cy="4525963"/>
          </a:xfrm>
        </p:spPr>
        <p:txBody>
          <a:bodyPr/>
          <a:lstStyle/>
          <a:p>
            <a:r>
              <a:rPr lang="en-US" dirty="0" smtClean="0"/>
              <a:t>Yes (Aerobic)? CELLULAR RESPIRATION</a:t>
            </a:r>
          </a:p>
          <a:p>
            <a:r>
              <a:rPr lang="en-US" dirty="0" smtClean="0"/>
              <a:t>No (Anaerobic)? FERMENTATION</a:t>
            </a:r>
            <a:endParaRPr lang="en-US" dirty="0"/>
          </a:p>
        </p:txBody>
      </p:sp>
      <p:pic>
        <p:nvPicPr>
          <p:cNvPr id="1024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5248275" cy="450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9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Cellular Respiration</a:t>
            </a:r>
            <a:endParaRPr lang="en-US" b="1" dirty="0"/>
          </a:p>
        </p:txBody>
      </p:sp>
      <p:sp>
        <p:nvSpPr>
          <p:cNvPr id="3" name="Content Placeholder 2"/>
          <p:cNvSpPr>
            <a:spLocks noGrp="1"/>
          </p:cNvSpPr>
          <p:nvPr>
            <p:ph idx="1"/>
          </p:nvPr>
        </p:nvSpPr>
        <p:spPr/>
        <p:txBody>
          <a:bodyPr/>
          <a:lstStyle/>
          <a:p>
            <a:r>
              <a:rPr lang="en-US" dirty="0" smtClean="0"/>
              <a:t>Releases chemical energy from sugars and other carbon-based molecules to make ATP when</a:t>
            </a:r>
            <a:r>
              <a:rPr lang="en-US" dirty="0" smtClean="0">
                <a:solidFill>
                  <a:srgbClr val="FF0000"/>
                </a:solidFill>
              </a:rPr>
              <a:t> oxygen </a:t>
            </a:r>
            <a:r>
              <a:rPr lang="en-US" dirty="0" smtClean="0"/>
              <a:t>is present.</a:t>
            </a:r>
          </a:p>
          <a:p>
            <a:r>
              <a:rPr lang="en-US" dirty="0" smtClean="0">
                <a:solidFill>
                  <a:srgbClr val="FF0000"/>
                </a:solidFill>
              </a:rPr>
              <a:t>Aerobic </a:t>
            </a:r>
            <a:r>
              <a:rPr lang="en-US" dirty="0" smtClean="0"/>
              <a:t>process</a:t>
            </a:r>
          </a:p>
          <a:p>
            <a:pPr lvl="1"/>
            <a:r>
              <a:rPr lang="en-US" dirty="0" smtClean="0"/>
              <a:t>Needs Oxygen to take place</a:t>
            </a:r>
          </a:p>
          <a:p>
            <a:r>
              <a:rPr lang="en-US" dirty="0" smtClean="0"/>
              <a:t>Occurs in </a:t>
            </a:r>
            <a:r>
              <a:rPr lang="en-US" dirty="0" smtClean="0">
                <a:solidFill>
                  <a:srgbClr val="FF0000"/>
                </a:solidFill>
              </a:rPr>
              <a:t>mitochondria</a:t>
            </a:r>
            <a:r>
              <a:rPr lang="en-US" dirty="0" smtClean="0"/>
              <a:t>.</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29000" cy="21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0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4368968"/>
            <a:ext cx="1615440" cy="1015663"/>
          </a:xfrm>
          <a:prstGeom prst="rect">
            <a:avLst/>
          </a:prstGeom>
          <a:solidFill>
            <a:schemeClr val="bg1"/>
          </a:solidFill>
        </p:spPr>
        <p:txBody>
          <a:bodyPr wrap="square" rtlCol="0">
            <a:spAutoFit/>
          </a:bodyPr>
          <a:lstStyle/>
          <a:p>
            <a:pPr algn="ctr"/>
            <a:r>
              <a:rPr lang="en-US" sz="2000" dirty="0" smtClean="0"/>
              <a:t>Energy- Carrying Molecules</a:t>
            </a:r>
          </a:p>
        </p:txBody>
      </p:sp>
      <p:sp>
        <p:nvSpPr>
          <p:cNvPr id="2" name="Title 1"/>
          <p:cNvSpPr>
            <a:spLocks noGrp="1"/>
          </p:cNvSpPr>
          <p:nvPr>
            <p:ph type="title"/>
          </p:nvPr>
        </p:nvSpPr>
        <p:spPr>
          <a:xfrm>
            <a:off x="457200" y="-228600"/>
            <a:ext cx="8229600" cy="1143000"/>
          </a:xfrm>
        </p:spPr>
        <p:txBody>
          <a:bodyPr/>
          <a:lstStyle/>
          <a:p>
            <a:r>
              <a:rPr lang="en-US" b="1" dirty="0" smtClean="0"/>
              <a:t>Krebs Cycle </a:t>
            </a:r>
            <a:endParaRPr lang="en-US" b="1" dirty="0"/>
          </a:p>
        </p:txBody>
      </p:sp>
      <p:sp>
        <p:nvSpPr>
          <p:cNvPr id="3" name="Content Placeholder 2"/>
          <p:cNvSpPr>
            <a:spLocks noGrp="1"/>
          </p:cNvSpPr>
          <p:nvPr>
            <p:ph idx="1"/>
          </p:nvPr>
        </p:nvSpPr>
        <p:spPr>
          <a:xfrm>
            <a:off x="457200" y="533400"/>
            <a:ext cx="8229600" cy="4525963"/>
          </a:xfrm>
        </p:spPr>
        <p:txBody>
          <a:bodyPr/>
          <a:lstStyle/>
          <a:p>
            <a:r>
              <a:rPr lang="en-US" dirty="0" smtClean="0"/>
              <a:t>3-carbon molecule from glycolysis are broken down</a:t>
            </a:r>
          </a:p>
          <a:p>
            <a:r>
              <a:rPr lang="en-US" dirty="0" smtClean="0"/>
              <a:t>Occurs in </a:t>
            </a:r>
            <a:r>
              <a:rPr lang="en-US" dirty="0" smtClean="0">
                <a:solidFill>
                  <a:srgbClr val="FF0000"/>
                </a:solidFill>
              </a:rPr>
              <a:t>matrix of mitochondria</a:t>
            </a:r>
          </a:p>
          <a:p>
            <a:r>
              <a:rPr lang="en-US" dirty="0" smtClean="0">
                <a:solidFill>
                  <a:srgbClr val="FF0000"/>
                </a:solidFill>
              </a:rPr>
              <a:t>2 ATPs made, </a:t>
            </a:r>
            <a:r>
              <a:rPr lang="en-US" dirty="0" smtClean="0"/>
              <a:t>Energy-carrying molecules transferred to Electron Transport Chain</a:t>
            </a:r>
          </a:p>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77"/>
          <a:stretch/>
        </p:blipFill>
        <p:spPr bwMode="auto">
          <a:xfrm>
            <a:off x="3276600" y="3458534"/>
            <a:ext cx="4201990" cy="339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14800" y="4876800"/>
            <a:ext cx="1447800" cy="830997"/>
          </a:xfrm>
          <a:prstGeom prst="rect">
            <a:avLst/>
          </a:prstGeom>
          <a:solidFill>
            <a:schemeClr val="bg1"/>
          </a:solidFill>
        </p:spPr>
        <p:txBody>
          <a:bodyPr wrap="square" rtlCol="0">
            <a:spAutoFit/>
          </a:bodyPr>
          <a:lstStyle/>
          <a:p>
            <a:pPr algn="ctr"/>
            <a:r>
              <a:rPr lang="en-US" sz="2400" b="1" dirty="0" smtClean="0"/>
              <a:t>Krebs</a:t>
            </a:r>
          </a:p>
          <a:p>
            <a:pPr algn="ctr"/>
            <a:r>
              <a:rPr lang="en-US" sz="2400" b="1" dirty="0" smtClean="0"/>
              <a:t> Cycle</a:t>
            </a:r>
          </a:p>
        </p:txBody>
      </p:sp>
      <p:sp>
        <p:nvSpPr>
          <p:cNvPr id="5" name="Lightning Bolt 4"/>
          <p:cNvSpPr/>
          <p:nvPr/>
        </p:nvSpPr>
        <p:spPr>
          <a:xfrm rot="4468287">
            <a:off x="7387151" y="5074415"/>
            <a:ext cx="541627" cy="71917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ghtning Bolt 7"/>
          <p:cNvSpPr/>
          <p:nvPr/>
        </p:nvSpPr>
        <p:spPr>
          <a:xfrm rot="7971265">
            <a:off x="7539549" y="5669914"/>
            <a:ext cx="541627" cy="71917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05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 Transport Chain</a:t>
            </a:r>
            <a:endParaRPr lang="en-US" b="1" dirty="0"/>
          </a:p>
        </p:txBody>
      </p:sp>
      <p:sp>
        <p:nvSpPr>
          <p:cNvPr id="3" name="Content Placeholder 2"/>
          <p:cNvSpPr>
            <a:spLocks noGrp="1"/>
          </p:cNvSpPr>
          <p:nvPr>
            <p:ph idx="1"/>
          </p:nvPr>
        </p:nvSpPr>
        <p:spPr>
          <a:xfrm>
            <a:off x="457200" y="1219200"/>
            <a:ext cx="8229600" cy="4525963"/>
          </a:xfrm>
        </p:spPr>
        <p:txBody>
          <a:bodyPr/>
          <a:lstStyle/>
          <a:p>
            <a:r>
              <a:rPr lang="en-US" dirty="0" smtClean="0"/>
              <a:t>Energy-Carrying molecules from Krebs Cycle used to create ATP</a:t>
            </a:r>
          </a:p>
          <a:p>
            <a:r>
              <a:rPr lang="en-US" dirty="0" smtClean="0">
                <a:solidFill>
                  <a:srgbClr val="FF0000"/>
                </a:solidFill>
              </a:rPr>
              <a:t>32 ATP created</a:t>
            </a:r>
          </a:p>
          <a:p>
            <a:r>
              <a:rPr lang="en-US" dirty="0" smtClean="0"/>
              <a:t>Occurs in inner mitochondrial membrane</a:t>
            </a:r>
            <a:endParaRPr lang="en-US" dirty="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657600"/>
            <a:ext cx="4810125" cy="341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27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Overview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64552" cy="47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7745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58365" y="304800"/>
            <a:ext cx="3828435" cy="2362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6668730" cy="5723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46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b="1" dirty="0" smtClean="0"/>
              <a:t>Anaerobic Respiration</a:t>
            </a:r>
          </a:p>
        </p:txBody>
      </p:sp>
      <p:sp>
        <p:nvSpPr>
          <p:cNvPr id="6147" name="Content Placeholder 2"/>
          <p:cNvSpPr>
            <a:spLocks noGrp="1"/>
          </p:cNvSpPr>
          <p:nvPr>
            <p:ph idx="1"/>
          </p:nvPr>
        </p:nvSpPr>
        <p:spPr/>
        <p:txBody>
          <a:bodyPr>
            <a:normAutofit/>
          </a:bodyPr>
          <a:lstStyle/>
          <a:p>
            <a:pPr eaLnBrk="1" hangingPunct="1"/>
            <a:r>
              <a:rPr lang="en-US" altLang="en-US" dirty="0" smtClean="0"/>
              <a:t>NO OXYGEN</a:t>
            </a:r>
          </a:p>
          <a:p>
            <a:pPr eaLnBrk="1" hangingPunct="1"/>
            <a:r>
              <a:rPr lang="en-US" altLang="en-US" dirty="0" smtClean="0"/>
              <a:t>Only 2 ATP (from Glycolysis)</a:t>
            </a:r>
          </a:p>
          <a:p>
            <a:pPr eaLnBrk="1" hangingPunct="1"/>
            <a:r>
              <a:rPr lang="en-US" altLang="en-US" dirty="0" smtClean="0"/>
              <a:t>Glycolysis and then fermentation</a:t>
            </a:r>
          </a:p>
          <a:p>
            <a:r>
              <a:rPr lang="en-US" altLang="en-US" dirty="0"/>
              <a:t>Fermentations is just a way to get rid of the </a:t>
            </a:r>
            <a:r>
              <a:rPr lang="en-US" altLang="en-US" dirty="0" smtClean="0"/>
              <a:t>3-carbon molecule</a:t>
            </a:r>
          </a:p>
          <a:p>
            <a:pPr eaLnBrk="1" hangingPunct="1"/>
            <a:r>
              <a:rPr lang="en-US" altLang="en-US" dirty="0" smtClean="0"/>
              <a:t>End products vary</a:t>
            </a:r>
          </a:p>
          <a:p>
            <a:pPr eaLnBrk="1" hangingPunct="1"/>
            <a:r>
              <a:rPr lang="en-US" altLang="en-US" dirty="0" smtClean="0"/>
              <a:t>Takes place in the cytoplasm</a:t>
            </a:r>
          </a:p>
        </p:txBody>
      </p:sp>
    </p:spTree>
    <p:extLst>
      <p:ext uri="{BB962C8B-B14F-4D97-AF65-F5344CB8AC3E}">
        <p14:creationId xmlns:p14="http://schemas.microsoft.com/office/powerpoint/2010/main" val="3365939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b="1" dirty="0" smtClean="0"/>
              <a:t>Lactic Acid Fermentation</a:t>
            </a:r>
          </a:p>
        </p:txBody>
      </p:sp>
      <p:sp>
        <p:nvSpPr>
          <p:cNvPr id="9219" name="Content Placeholder 2"/>
          <p:cNvSpPr>
            <a:spLocks noGrp="1"/>
          </p:cNvSpPr>
          <p:nvPr>
            <p:ph idx="1"/>
          </p:nvPr>
        </p:nvSpPr>
        <p:spPr/>
        <p:txBody>
          <a:bodyPr/>
          <a:lstStyle/>
          <a:p>
            <a:pPr eaLnBrk="1" hangingPunct="1"/>
            <a:r>
              <a:rPr lang="en-US" altLang="en-US" dirty="0" smtClean="0"/>
              <a:t>Used by bacteria and our muscles!</a:t>
            </a:r>
          </a:p>
          <a:p>
            <a:pPr eaLnBrk="1" hangingPunct="1"/>
            <a:r>
              <a:rPr lang="en-US" altLang="en-US" dirty="0" smtClean="0"/>
              <a:t>Turn the 3-carbon molecule into lactic acid</a:t>
            </a:r>
          </a:p>
          <a:p>
            <a:pPr eaLnBrk="1" hangingPunct="1"/>
            <a:r>
              <a:rPr lang="en-US" altLang="en-US" dirty="0" smtClean="0"/>
              <a:t>NO NEW ENERGY </a:t>
            </a:r>
            <a:r>
              <a:rPr lang="en-US" altLang="en-US" b="1" dirty="0" smtClean="0">
                <a:sym typeface="Wingdings" pitchFamily="2" charset="2"/>
              </a:rPr>
              <a:t></a:t>
            </a:r>
          </a:p>
          <a:p>
            <a:pPr eaLnBrk="1" hangingPunct="1"/>
            <a:r>
              <a:rPr lang="en-US" altLang="en-US" dirty="0" smtClean="0">
                <a:sym typeface="Wingdings" pitchFamily="2" charset="2"/>
              </a:rPr>
              <a:t>Makes cheese and Yogurt!!</a:t>
            </a:r>
            <a:endParaRPr lang="en-US" altLang="en-US" dirty="0" smtClean="0"/>
          </a:p>
        </p:txBody>
      </p:sp>
      <p:pic>
        <p:nvPicPr>
          <p:cNvPr id="9220" name="Picture 2" descr="http://t2.gstatic.com/images?q=tbn:ANd9GcSYdnJNTjNBbieBiSN89S28Fvp8ILpf7D9iVhEi0ESaVfA4o8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6200"/>
            <a:ext cx="233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t1.gstatic.com/images?q=tbn:ANd9GcTC9HhcXOqC_ncW_c4_Uvhqb6WVSyMMb8-diIW-b8DQrEp2a44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3038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7377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b="1" dirty="0" smtClean="0"/>
              <a:t>Lactic Acid Fermentation</a:t>
            </a:r>
          </a:p>
        </p:txBody>
      </p:sp>
      <p:sp>
        <p:nvSpPr>
          <p:cNvPr id="10243" name="Content Placeholder 2"/>
          <p:cNvSpPr>
            <a:spLocks noGrp="1"/>
          </p:cNvSpPr>
          <p:nvPr>
            <p:ph idx="1"/>
          </p:nvPr>
        </p:nvSpPr>
        <p:spPr/>
        <p:txBody>
          <a:bodyPr/>
          <a:lstStyle/>
          <a:p>
            <a:pPr eaLnBrk="1" hangingPunct="1"/>
            <a:r>
              <a:rPr lang="en-US" altLang="en-US" dirty="0" smtClean="0"/>
              <a:t>Reason why our muscles get tired when we use them a long time.</a:t>
            </a:r>
          </a:p>
          <a:p>
            <a:pPr eaLnBrk="1" hangingPunct="1"/>
            <a:r>
              <a:rPr lang="en-US" altLang="en-US" dirty="0" smtClean="0">
                <a:solidFill>
                  <a:srgbClr val="FF0000"/>
                </a:solidFill>
              </a:rPr>
              <a:t>Oxygen Debt- </a:t>
            </a:r>
            <a:r>
              <a:rPr lang="en-US" altLang="en-US" dirty="0" smtClean="0"/>
              <a:t>we owe our body oxygen to get rid of the lactic acid</a:t>
            </a:r>
            <a:endParaRPr lang="en-US" altLang="en-US" b="1" dirty="0" smtClean="0"/>
          </a:p>
        </p:txBody>
      </p:sp>
      <p:pic>
        <p:nvPicPr>
          <p:cNvPr id="10244" name="Picture 2" descr="http://t3.gstatic.com/images?q=tbn:ANd9GcTwwq9Jl7FKME2I6fvXr2QwzBPgNFCpo4MCIEpzJfd2u2qqVnP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38322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305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Adenosine Triphosphate (ATP)</a:t>
            </a:r>
            <a:endParaRPr lang="en-US" b="1" dirty="0"/>
          </a:p>
        </p:txBody>
      </p:sp>
      <p:sp>
        <p:nvSpPr>
          <p:cNvPr id="3" name="Content Placeholder 2"/>
          <p:cNvSpPr>
            <a:spLocks noGrp="1"/>
          </p:cNvSpPr>
          <p:nvPr>
            <p:ph idx="1"/>
          </p:nvPr>
        </p:nvSpPr>
        <p:spPr>
          <a:xfrm>
            <a:off x="457200" y="1219200"/>
            <a:ext cx="8229600" cy="4525963"/>
          </a:xfrm>
        </p:spPr>
        <p:txBody>
          <a:bodyPr/>
          <a:lstStyle/>
          <a:p>
            <a:r>
              <a:rPr lang="en-US" dirty="0" smtClean="0"/>
              <a:t>Molecule that transfers energy from the breakdown of food to cell processes</a:t>
            </a:r>
          </a:p>
          <a:p>
            <a:r>
              <a:rPr lang="en-US" dirty="0" smtClean="0"/>
              <a:t>Function</a:t>
            </a:r>
          </a:p>
          <a:p>
            <a:pPr lvl="1"/>
            <a:r>
              <a:rPr lang="en-US" dirty="0" smtClean="0"/>
              <a:t>Building molecules</a:t>
            </a:r>
          </a:p>
          <a:p>
            <a:pPr lvl="1"/>
            <a:r>
              <a:rPr lang="en-US" dirty="0" smtClean="0"/>
              <a:t>Moving materials by active transport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77665"/>
            <a:ext cx="5105400" cy="2680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51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b="1" dirty="0" smtClean="0"/>
              <a:t>Ethanol Fermentation</a:t>
            </a:r>
          </a:p>
        </p:txBody>
      </p:sp>
      <p:sp>
        <p:nvSpPr>
          <p:cNvPr id="12291" name="Content Placeholder 2"/>
          <p:cNvSpPr>
            <a:spLocks noGrp="1"/>
          </p:cNvSpPr>
          <p:nvPr>
            <p:ph idx="1"/>
          </p:nvPr>
        </p:nvSpPr>
        <p:spPr/>
        <p:txBody>
          <a:bodyPr/>
          <a:lstStyle/>
          <a:p>
            <a:pPr eaLnBrk="1" hangingPunct="1"/>
            <a:r>
              <a:rPr lang="en-US" altLang="en-US" dirty="0" smtClean="0"/>
              <a:t>Used by yeast</a:t>
            </a:r>
          </a:p>
          <a:p>
            <a:pPr eaLnBrk="1" hangingPunct="1"/>
            <a:r>
              <a:rPr lang="en-US" altLang="en-US" dirty="0" smtClean="0"/>
              <a:t>Turns pyruvate into </a:t>
            </a:r>
            <a:r>
              <a:rPr lang="en-US" altLang="en-US" b="1" dirty="0" smtClean="0"/>
              <a:t> </a:t>
            </a:r>
            <a:r>
              <a:rPr lang="en-US" altLang="en-US" dirty="0" smtClean="0"/>
              <a:t>ethanol and Carbon dioxide</a:t>
            </a:r>
          </a:p>
          <a:p>
            <a:pPr eaLnBrk="1" hangingPunct="1"/>
            <a:r>
              <a:rPr lang="en-US" altLang="en-US" dirty="0" smtClean="0"/>
              <a:t>NO NEW ENERGY </a:t>
            </a:r>
            <a:r>
              <a:rPr lang="en-US" altLang="en-US" dirty="0" smtClean="0">
                <a:sym typeface="Wingdings" pitchFamily="2" charset="2"/>
              </a:rPr>
              <a:t></a:t>
            </a:r>
          </a:p>
          <a:p>
            <a:pPr eaLnBrk="1" hangingPunct="1"/>
            <a:r>
              <a:rPr lang="en-US" altLang="en-US" dirty="0" smtClean="0"/>
              <a:t>Used to make wine, beer and bread!!</a:t>
            </a:r>
          </a:p>
        </p:txBody>
      </p:sp>
      <p:pic>
        <p:nvPicPr>
          <p:cNvPr id="12292" name="Picture 2" descr="http://t1.gstatic.com/images?q=tbn:ANd9GcQ8xppOQtUm-R8CDX9ua_bmbIcwlbD6RwFDVlZBb2a2zNfLj5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38650"/>
            <a:ext cx="1895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http://t0.gstatic.com/images?q=tbn:ANd9GcR2QV56lcZ9wPCCCuUzRoFyAMX_amieEf21cMVLjGzhc3KkXkm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381500"/>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http://t0.gstatic.com/images?q=tbn:ANd9GcStHMyg9iHQTUQUQRCXlOGn_mjTNIOEt2rzaCNCpkztXAt9g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19600"/>
            <a:ext cx="304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77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b="1" dirty="0" smtClean="0"/>
              <a:t>Which would you rather do?</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t>Aerobic makes 36 ATP</a:t>
            </a:r>
          </a:p>
          <a:p>
            <a:pPr eaLnBrk="1" fontAlgn="auto" hangingPunct="1">
              <a:spcAft>
                <a:spcPts val="0"/>
              </a:spcAft>
              <a:defRPr/>
            </a:pPr>
            <a:endParaRPr lang="en-US" dirty="0" smtClean="0"/>
          </a:p>
          <a:p>
            <a:pPr eaLnBrk="1" fontAlgn="auto" hangingPunct="1">
              <a:spcAft>
                <a:spcPts val="0"/>
              </a:spcAft>
              <a:defRPr/>
            </a:pPr>
            <a:r>
              <a:rPr lang="en-US" dirty="0" smtClean="0"/>
              <a:t>Anaerobic makes 2 ATP</a:t>
            </a:r>
          </a:p>
          <a:p>
            <a:pPr eaLnBrk="1" fontAlgn="auto" hangingPunct="1">
              <a:spcAft>
                <a:spcPts val="0"/>
              </a:spcAft>
              <a:defRPr/>
            </a:pPr>
            <a:endParaRPr lang="en-US" dirty="0" smtClean="0"/>
          </a:p>
          <a:p>
            <a:pPr eaLnBrk="1" fontAlgn="auto" hangingPunct="1">
              <a:spcAft>
                <a:spcPts val="0"/>
              </a:spcAft>
              <a:defRPr/>
            </a:pPr>
            <a:r>
              <a:rPr lang="en-US" dirty="0" smtClean="0"/>
              <a:t>As long as oxygen is around, you will always choose Aerobic.  Anaerobic is only there so we organisms can survive if they are in an environment without oxygen (or our muscles can keep working when they run out of oxygen)</a:t>
            </a:r>
          </a:p>
        </p:txBody>
      </p:sp>
    </p:spTree>
    <p:extLst>
      <p:ext uri="{BB962C8B-B14F-4D97-AF65-F5344CB8AC3E}">
        <p14:creationId xmlns:p14="http://schemas.microsoft.com/office/powerpoint/2010/main" val="23852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Energy in ATP</a:t>
            </a:r>
            <a:endParaRPr lang="en-US" b="1" dirty="0"/>
          </a:p>
        </p:txBody>
      </p:sp>
      <p:sp>
        <p:nvSpPr>
          <p:cNvPr id="3" name="Content Placeholder 2"/>
          <p:cNvSpPr>
            <a:spLocks noGrp="1"/>
          </p:cNvSpPr>
          <p:nvPr>
            <p:ph idx="1"/>
          </p:nvPr>
        </p:nvSpPr>
        <p:spPr>
          <a:xfrm>
            <a:off x="457200" y="838200"/>
            <a:ext cx="8229600" cy="4525963"/>
          </a:xfrm>
        </p:spPr>
        <p:txBody>
          <a:bodyPr/>
          <a:lstStyle/>
          <a:p>
            <a:r>
              <a:rPr lang="en-US" dirty="0" smtClean="0"/>
              <a:t>Energy is released when a phosphate group is removed form the molecule</a:t>
            </a:r>
          </a:p>
          <a:p>
            <a:r>
              <a:rPr lang="en-US" dirty="0" smtClean="0"/>
              <a:t>The bond holding the third phosphate is unstable and easily broken to form ADP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717" b="18841"/>
          <a:stretch/>
        </p:blipFill>
        <p:spPr bwMode="auto">
          <a:xfrm>
            <a:off x="1447800" y="3505200"/>
            <a:ext cx="6325013" cy="29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48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175"/>
          <a:stretch/>
        </p:blipFill>
        <p:spPr bwMode="auto">
          <a:xfrm>
            <a:off x="5791200" y="3255228"/>
            <a:ext cx="3352800" cy="361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1143000"/>
          </a:xfrm>
        </p:spPr>
        <p:txBody>
          <a:bodyPr/>
          <a:lstStyle/>
          <a:p>
            <a:r>
              <a:rPr lang="en-US" b="1" dirty="0" smtClean="0"/>
              <a:t>ATP in Food</a:t>
            </a:r>
            <a:endParaRPr lang="en-US" b="1" dirty="0"/>
          </a:p>
        </p:txBody>
      </p:sp>
      <p:sp>
        <p:nvSpPr>
          <p:cNvPr id="3" name="Content Placeholder 2"/>
          <p:cNvSpPr>
            <a:spLocks noGrp="1"/>
          </p:cNvSpPr>
          <p:nvPr>
            <p:ph idx="1"/>
          </p:nvPr>
        </p:nvSpPr>
        <p:spPr>
          <a:xfrm>
            <a:off x="323850" y="808037"/>
            <a:ext cx="8229600" cy="4525963"/>
          </a:xfrm>
        </p:spPr>
        <p:txBody>
          <a:bodyPr/>
          <a:lstStyle/>
          <a:p>
            <a:r>
              <a:rPr lang="en-US" dirty="0" smtClean="0"/>
              <a:t>Food that we eat does not contain ATP that our cells can use</a:t>
            </a:r>
          </a:p>
          <a:p>
            <a:r>
              <a:rPr lang="en-US" dirty="0" smtClean="0"/>
              <a:t>The food must be digested and broken into smaller molecules.</a:t>
            </a:r>
          </a:p>
          <a:p>
            <a:r>
              <a:rPr lang="en-US" dirty="0" smtClean="0"/>
              <a:t>Different foods provide different amounts of ATP.</a:t>
            </a:r>
            <a:endParaRPr lang="en-US" dirty="0"/>
          </a:p>
        </p:txBody>
      </p:sp>
    </p:spTree>
    <p:extLst>
      <p:ext uri="{BB962C8B-B14F-4D97-AF65-F5344CB8AC3E}">
        <p14:creationId xmlns:p14="http://schemas.microsoft.com/office/powerpoint/2010/main" val="252786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0"/>
            <a:ext cx="32670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4237745" cy="1143000"/>
          </a:xfrm>
        </p:spPr>
        <p:txBody>
          <a:bodyPr/>
          <a:lstStyle/>
          <a:p>
            <a:r>
              <a:rPr lang="en-US" b="1" dirty="0" smtClean="0"/>
              <a:t>Photosynthesis</a:t>
            </a:r>
            <a:endParaRPr lang="en-US" b="1" dirty="0"/>
          </a:p>
        </p:txBody>
      </p:sp>
      <p:sp>
        <p:nvSpPr>
          <p:cNvPr id="3" name="Content Placeholder 2"/>
          <p:cNvSpPr>
            <a:spLocks noGrp="1"/>
          </p:cNvSpPr>
          <p:nvPr>
            <p:ph idx="1"/>
          </p:nvPr>
        </p:nvSpPr>
        <p:spPr>
          <a:xfrm>
            <a:off x="122945" y="2209800"/>
            <a:ext cx="8229600" cy="3024981"/>
          </a:xfrm>
        </p:spPr>
        <p:txBody>
          <a:bodyPr>
            <a:normAutofit lnSpcReduction="10000"/>
          </a:bodyPr>
          <a:lstStyle/>
          <a:p>
            <a:r>
              <a:rPr lang="en-US" dirty="0"/>
              <a:t>C</a:t>
            </a:r>
            <a:r>
              <a:rPr lang="en-US" dirty="0" smtClean="0"/>
              <a:t>onversion </a:t>
            </a:r>
            <a:r>
              <a:rPr lang="en-US" dirty="0"/>
              <a:t>of light energy into chemical energy (carbohydrates = sucrose and starch) inside the </a:t>
            </a:r>
            <a:r>
              <a:rPr lang="en-US" b="1" dirty="0" smtClean="0"/>
              <a:t>chloroplast</a:t>
            </a:r>
          </a:p>
          <a:p>
            <a:r>
              <a:rPr lang="en-US" dirty="0" smtClean="0"/>
              <a:t>Light-dependent reaction (needs light) and light-independent reaction (doesn’t need light)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43" y="5029200"/>
            <a:ext cx="8012257"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51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35" y="-228600"/>
            <a:ext cx="8229600" cy="1143000"/>
          </a:xfrm>
        </p:spPr>
        <p:txBody>
          <a:bodyPr/>
          <a:lstStyle/>
          <a:p>
            <a:r>
              <a:rPr lang="en-US" b="1" dirty="0" smtClean="0"/>
              <a:t>Chlorophyll</a:t>
            </a:r>
            <a:endParaRPr lang="en-US" b="1" dirty="0"/>
          </a:p>
        </p:txBody>
      </p:sp>
      <p:sp>
        <p:nvSpPr>
          <p:cNvPr id="3" name="Content Placeholder 2"/>
          <p:cNvSpPr>
            <a:spLocks noGrp="1"/>
          </p:cNvSpPr>
          <p:nvPr>
            <p:ph idx="1"/>
          </p:nvPr>
        </p:nvSpPr>
        <p:spPr>
          <a:xfrm>
            <a:off x="457200" y="1111655"/>
            <a:ext cx="8229600" cy="2286000"/>
          </a:xfrm>
        </p:spPr>
        <p:txBody>
          <a:bodyPr/>
          <a:lstStyle/>
          <a:p>
            <a:r>
              <a:rPr lang="en-US" dirty="0" smtClean="0"/>
              <a:t>A green pigment molecule in the chloroplast that absorbs the light energy</a:t>
            </a:r>
          </a:p>
          <a:p>
            <a:r>
              <a:rPr lang="en-US" dirty="0" smtClean="0"/>
              <a:t>Two types: chlorophyll </a:t>
            </a:r>
            <a:r>
              <a:rPr lang="en-US" i="1" dirty="0" smtClean="0"/>
              <a:t>a</a:t>
            </a:r>
            <a:r>
              <a:rPr lang="en-US" dirty="0" smtClean="0"/>
              <a:t> and chlorophyll </a:t>
            </a:r>
            <a:r>
              <a:rPr lang="en-US" i="1" dirty="0" smtClean="0"/>
              <a:t>b</a:t>
            </a:r>
            <a:r>
              <a:rPr lang="en-US" dirty="0" smtClean="0"/>
              <a:t> </a:t>
            </a:r>
          </a:p>
          <a:p>
            <a:pPr lvl="1"/>
            <a:r>
              <a:rPr lang="en-US" dirty="0" smtClean="0"/>
              <a:t>Absorb mainly red and blue light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00400"/>
            <a:ext cx="5257800" cy="344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58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Photosynthesis</a:t>
            </a:r>
            <a:endParaRPr lang="en-US" dirty="0"/>
          </a:p>
        </p:txBody>
      </p:sp>
      <p:sp>
        <p:nvSpPr>
          <p:cNvPr id="3" name="Content Placeholder 2"/>
          <p:cNvSpPr>
            <a:spLocks noGrp="1"/>
          </p:cNvSpPr>
          <p:nvPr>
            <p:ph idx="1"/>
          </p:nvPr>
        </p:nvSpPr>
        <p:spPr/>
        <p:txBody>
          <a:bodyPr/>
          <a:lstStyle/>
          <a:p>
            <a:pPr marL="342900" lvl="2" indent="-342900"/>
            <a:r>
              <a:rPr lang="en-US" sz="3200" dirty="0"/>
              <a:t>Measured by </a:t>
            </a:r>
            <a:r>
              <a:rPr lang="en-US" sz="3200" dirty="0" smtClean="0"/>
              <a:t>production/release </a:t>
            </a:r>
            <a:r>
              <a:rPr lang="en-US" sz="3200" dirty="0"/>
              <a:t>of oxygen or uptake of carbon dioxide or increase of biomass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6228"/>
            <a:ext cx="5486400" cy="361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32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Dependent Reaction</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dirty="0" smtClean="0"/>
              <a:t>Takes </a:t>
            </a:r>
            <a:r>
              <a:rPr lang="en-US" dirty="0" smtClean="0"/>
              <a:t>place within thylakoid membrane</a:t>
            </a:r>
          </a:p>
          <a:p>
            <a:r>
              <a:rPr lang="en-US" dirty="0" smtClean="0"/>
              <a:t>Water and sunlight are needed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4260850"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610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730</Words>
  <Application>Microsoft Office PowerPoint</Application>
  <PresentationFormat>On-screen Show (4:3)</PresentationFormat>
  <Paragraphs>118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Unit 3</vt:lpstr>
      <vt:lpstr>Chemical Energy </vt:lpstr>
      <vt:lpstr>Adenosine Triphosphate (ATP)</vt:lpstr>
      <vt:lpstr>Energy in ATP</vt:lpstr>
      <vt:lpstr>ATP in Food</vt:lpstr>
      <vt:lpstr>Photosynthesis</vt:lpstr>
      <vt:lpstr>Chlorophyll</vt:lpstr>
      <vt:lpstr>Rate of Photosynthesis</vt:lpstr>
      <vt:lpstr>Light- Dependent Reaction</vt:lpstr>
      <vt:lpstr>Light- Dependent Reaction  Process</vt:lpstr>
      <vt:lpstr>Light- Independent Reaction</vt:lpstr>
      <vt:lpstr>Light-Independent Reaction Process</vt:lpstr>
      <vt:lpstr>Photosynthesis Reaction</vt:lpstr>
      <vt:lpstr>Photosynthesis Reaction</vt:lpstr>
      <vt:lpstr>Purpose</vt:lpstr>
      <vt:lpstr>Photosynthesis and Cellular Respiration</vt:lpstr>
      <vt:lpstr>Energy from Food</vt:lpstr>
      <vt:lpstr>Three Main Steps</vt:lpstr>
      <vt:lpstr>Glycolysis</vt:lpstr>
      <vt:lpstr>PowerPoint Presentation</vt:lpstr>
      <vt:lpstr>Is Oxygen Present?</vt:lpstr>
      <vt:lpstr>Cellular Respiration</vt:lpstr>
      <vt:lpstr>Krebs Cycle </vt:lpstr>
      <vt:lpstr>Electron Transport Chain</vt:lpstr>
      <vt:lpstr>Cellular Respiration Overview</vt:lpstr>
      <vt:lpstr>PowerPoint Presentation</vt:lpstr>
      <vt:lpstr>Anaerobic Respiration</vt:lpstr>
      <vt:lpstr>Lactic Acid Fermentation</vt:lpstr>
      <vt:lpstr>Lactic Acid Fermentation</vt:lpstr>
      <vt:lpstr>Ethanol Fermentation</vt:lpstr>
      <vt:lpstr>Which would you rather do?</vt:lpstr>
    </vt:vector>
  </TitlesOfParts>
  <Company>MPS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36</cp:revision>
  <dcterms:created xsi:type="dcterms:W3CDTF">2014-05-20T13:31:49Z</dcterms:created>
  <dcterms:modified xsi:type="dcterms:W3CDTF">2014-06-10T16:43:15Z</dcterms:modified>
</cp:coreProperties>
</file>