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90" r:id="rId4"/>
    <p:sldId id="263" r:id="rId5"/>
    <p:sldId id="261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92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F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2" autoAdjust="0"/>
    <p:restoredTop sz="86323" autoAdjust="0"/>
  </p:normalViewPr>
  <p:slideViewPr>
    <p:cSldViewPr snapToGrid="0" snapToObjects="1">
      <p:cViewPr varScale="1">
        <p:scale>
          <a:sx n="94" d="100"/>
          <a:sy n="94" d="100"/>
        </p:scale>
        <p:origin x="-2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6" y="2015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F1A1-622E-7640-9E6B-831BBAAA834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FDF3-1903-4049-9397-B5D4EE59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8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F1A1-622E-7640-9E6B-831BBAAA834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FDF3-1903-4049-9397-B5D4EE59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4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F1A1-622E-7640-9E6B-831BBAAA834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FDF3-1903-4049-9397-B5D4EE59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1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18F03-0E97-814B-9102-80095D4548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5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F1A1-622E-7640-9E6B-831BBAAA834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FDF3-1903-4049-9397-B5D4EE59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3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F1A1-622E-7640-9E6B-831BBAAA834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FDF3-1903-4049-9397-B5D4EE59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F1A1-622E-7640-9E6B-831BBAAA834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FDF3-1903-4049-9397-B5D4EE59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5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F1A1-622E-7640-9E6B-831BBAAA834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FDF3-1903-4049-9397-B5D4EE59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7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F1A1-622E-7640-9E6B-831BBAAA834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FDF3-1903-4049-9397-B5D4EE59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8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F1A1-622E-7640-9E6B-831BBAAA834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FDF3-1903-4049-9397-B5D4EE59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8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F1A1-622E-7640-9E6B-831BBAAA834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FDF3-1903-4049-9397-B5D4EE59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8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F1A1-622E-7640-9E6B-831BBAAA834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FDF3-1903-4049-9397-B5D4EE59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9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FF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AF1A1-622E-7640-9E6B-831BBAAA834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FDF3-1903-4049-9397-B5D4EE59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D:\assets\Images\bhspe-0205co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latin typeface="Calibri" charset="0"/>
              </a:rPr>
              <a:t>Unit 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4a</a:t>
            </a:r>
            <a:endParaRPr lang="en-US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199"/>
            <a:ext cx="6400800" cy="2486891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latin typeface="Calibri" charset="0"/>
              </a:rPr>
              <a:t>Cell Division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  <a:latin typeface="Calibri" charset="0"/>
              </a:rPr>
              <a:t>Mitosis </a:t>
            </a:r>
            <a:endParaRPr lang="en-US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5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203200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600" b="1" dirty="0" smtClean="0">
                <a:latin typeface="Calibri" charset="0"/>
              </a:rPr>
              <a:t>The M (Mitosis) Phase </a:t>
            </a:r>
            <a:endParaRPr lang="en-US" sz="3600" b="1" u="sng" dirty="0" smtClean="0">
              <a:latin typeface="Calibri" charset="0"/>
            </a:endParaRPr>
          </a:p>
          <a:p>
            <a:pPr marL="457200" lvl="1" indent="0" eaLnBrk="1" hangingPunct="1">
              <a:buNone/>
            </a:pPr>
            <a:r>
              <a:rPr lang="en-US" sz="2600" b="1" u="sng" dirty="0" smtClean="0">
                <a:latin typeface="Calibri" charset="0"/>
              </a:rPr>
              <a:t>Anaphase</a:t>
            </a:r>
            <a:r>
              <a:rPr lang="en-US" sz="2600" dirty="0" smtClean="0">
                <a:latin typeface="Calibri" charset="0"/>
              </a:rPr>
              <a:t> </a:t>
            </a:r>
            <a:endParaRPr lang="en-US" sz="2600" dirty="0">
              <a:latin typeface="Calibri" charset="0"/>
            </a:endParaRPr>
          </a:p>
          <a:p>
            <a:pPr lvl="2"/>
            <a:r>
              <a:rPr lang="en-US" dirty="0">
                <a:latin typeface="Calibri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Chromatids</a:t>
            </a:r>
            <a:r>
              <a:rPr lang="en-US" dirty="0">
                <a:latin typeface="Calibri" charset="0"/>
              </a:rPr>
              <a:t> are pulled apart towards polar ends of the cell. </a:t>
            </a:r>
          </a:p>
        </p:txBody>
      </p:sp>
      <p:pic>
        <p:nvPicPr>
          <p:cNvPr id="12291" name="Picture 5" descr="earlyana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2555875"/>
            <a:ext cx="445510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 descr="mlbio10a00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3894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48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-1"/>
            <a:ext cx="8229600" cy="2428875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500" b="1" dirty="0" smtClean="0">
                <a:latin typeface="Calibri" charset="0"/>
              </a:rPr>
              <a:t>The M (Mitosis) Phase </a:t>
            </a:r>
            <a:endParaRPr lang="en-US" sz="3500" b="1" u="sng" dirty="0" smtClean="0">
              <a:latin typeface="Calibri" charset="0"/>
            </a:endParaRPr>
          </a:p>
          <a:p>
            <a:pPr marL="457200" lvl="1" indent="0" eaLnBrk="1" hangingPunct="1">
              <a:buNone/>
            </a:pPr>
            <a:r>
              <a:rPr lang="en-US" sz="2600" b="1" u="sng" dirty="0" err="1" smtClean="0">
                <a:latin typeface="Calibri" charset="0"/>
              </a:rPr>
              <a:t>Telophase</a:t>
            </a:r>
            <a:endParaRPr lang="en-US" sz="2600" b="1" u="sng" dirty="0">
              <a:latin typeface="Calibri" charset="0"/>
            </a:endParaRPr>
          </a:p>
          <a:p>
            <a:pPr lvl="2"/>
            <a:r>
              <a:rPr lang="en-US" dirty="0">
                <a:latin typeface="Calibri" charset="0"/>
              </a:rPr>
              <a:t>New nuclei form around each set of chromosomes </a:t>
            </a:r>
          </a:p>
          <a:p>
            <a:pPr lvl="2"/>
            <a:r>
              <a:rPr lang="en-US" dirty="0">
                <a:latin typeface="Calibri" charset="0"/>
              </a:rPr>
              <a:t>two new cells start to take shape</a:t>
            </a:r>
          </a:p>
          <a:p>
            <a:pPr lvl="2"/>
            <a:r>
              <a:rPr lang="en-US" dirty="0">
                <a:latin typeface="Calibri" charset="0"/>
              </a:rPr>
              <a:t>chromosomes begin to make proteins </a:t>
            </a:r>
          </a:p>
        </p:txBody>
      </p:sp>
      <p:pic>
        <p:nvPicPr>
          <p:cNvPr id="13315" name="Picture 6" descr="telophase_cytokin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530" y="3444875"/>
            <a:ext cx="427147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mlbio10a00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925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4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2362200"/>
          </a:xfrm>
        </p:spPr>
        <p:txBody>
          <a:bodyPr>
            <a:normAutofit fontScale="92500" lnSpcReduction="20000"/>
          </a:bodyPr>
          <a:lstStyle/>
          <a:p>
            <a:pPr marL="457200" lvl="1" indent="0" algn="ctr">
              <a:buNone/>
            </a:pPr>
            <a:r>
              <a:rPr lang="en-US" sz="3500" b="1" dirty="0" smtClean="0">
                <a:latin typeface="Calibri" charset="0"/>
              </a:rPr>
              <a:t>The M (Mitosis) Phase </a:t>
            </a:r>
            <a:endParaRPr lang="en-US" sz="3500" b="1" u="sng" dirty="0" smtClean="0">
              <a:latin typeface="Calibri" charset="0"/>
            </a:endParaRPr>
          </a:p>
          <a:p>
            <a:pPr marL="457200" lvl="1" indent="0" eaLnBrk="1" hangingPunct="1">
              <a:buNone/>
            </a:pPr>
            <a:r>
              <a:rPr lang="en-US" b="1" u="sng" dirty="0" smtClean="0">
                <a:latin typeface="Calibri" charset="0"/>
              </a:rPr>
              <a:t>Cytokinesis</a:t>
            </a:r>
            <a:r>
              <a:rPr lang="en-US" sz="2600" dirty="0" smtClean="0">
                <a:latin typeface="Calibri" charset="0"/>
              </a:rPr>
              <a:t> </a:t>
            </a:r>
            <a:endParaRPr lang="en-US" sz="2600" dirty="0">
              <a:latin typeface="Calibri" charset="0"/>
            </a:endParaRPr>
          </a:p>
          <a:p>
            <a:pPr lvl="2"/>
            <a:r>
              <a:rPr lang="en-US" sz="2600" dirty="0">
                <a:latin typeface="Calibri" charset="0"/>
              </a:rPr>
              <a:t>In </a:t>
            </a:r>
            <a:r>
              <a:rPr lang="en-US" sz="2600" dirty="0" smtClean="0">
                <a:solidFill>
                  <a:srgbClr val="FF0000"/>
                </a:solidFill>
                <a:latin typeface="Calibri" charset="0"/>
              </a:rPr>
              <a:t>Animal </a:t>
            </a:r>
            <a:r>
              <a:rPr lang="en-US" sz="2600" dirty="0">
                <a:solidFill>
                  <a:srgbClr val="FF0000"/>
                </a:solidFill>
                <a:latin typeface="Calibri" charset="0"/>
              </a:rPr>
              <a:t>cells </a:t>
            </a:r>
          </a:p>
          <a:p>
            <a:pPr lvl="3"/>
            <a:r>
              <a:rPr lang="en-US" sz="2400" dirty="0">
                <a:latin typeface="Calibri" charset="0"/>
              </a:rPr>
              <a:t>Animal cells undergo cytokinesis by pinching off along their equator </a:t>
            </a:r>
          </a:p>
          <a:p>
            <a:pPr lvl="3"/>
            <a:r>
              <a:rPr lang="en-US" sz="2400" dirty="0">
                <a:latin typeface="Calibri" charset="0"/>
              </a:rPr>
              <a:t>This works because their membrane is flexible.</a:t>
            </a:r>
          </a:p>
        </p:txBody>
      </p:sp>
      <p:pic>
        <p:nvPicPr>
          <p:cNvPr id="14339" name="Picture 4" descr="cytokin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2362200"/>
            <a:ext cx="5181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74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-1"/>
            <a:ext cx="8229600" cy="3476625"/>
          </a:xfrm>
        </p:spPr>
        <p:txBody>
          <a:bodyPr>
            <a:normAutofit lnSpcReduction="10000"/>
          </a:bodyPr>
          <a:lstStyle/>
          <a:p>
            <a:pPr marL="660400" lvl="1" indent="-660400" algn="ctr">
              <a:buNone/>
            </a:pPr>
            <a:r>
              <a:rPr lang="en-US" b="1" dirty="0" smtClean="0">
                <a:latin typeface="Calibri" charset="0"/>
              </a:rPr>
              <a:t>The M (Mitosis) Phase </a:t>
            </a:r>
          </a:p>
          <a:p>
            <a:pPr marL="0" indent="0">
              <a:buNone/>
            </a:pPr>
            <a:r>
              <a:rPr lang="en-US" sz="2400" b="1" u="sng" dirty="0" smtClean="0">
                <a:latin typeface="Calibri" charset="0"/>
              </a:rPr>
              <a:t>Cytokinesis</a:t>
            </a:r>
            <a:endParaRPr lang="en-US" sz="2000" dirty="0" smtClean="0">
              <a:latin typeface="Calibri" charset="0"/>
            </a:endParaRPr>
          </a:p>
          <a:p>
            <a:r>
              <a:rPr lang="en-US" sz="2400" dirty="0" smtClean="0">
                <a:latin typeface="Calibri" charset="0"/>
              </a:rPr>
              <a:t>In </a:t>
            </a:r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</a:rPr>
              <a:t>lant cells</a:t>
            </a:r>
          </a:p>
          <a:p>
            <a:pPr lvl="1"/>
            <a:r>
              <a:rPr lang="en-US" sz="2400" dirty="0" smtClean="0">
                <a:latin typeface="Calibri" charset="0"/>
              </a:rPr>
              <a:t>Plants have a cell wall which makes things more challenging</a:t>
            </a:r>
          </a:p>
          <a:p>
            <a:pPr lvl="1"/>
            <a:r>
              <a:rPr lang="en-US" sz="2400" dirty="0" smtClean="0">
                <a:latin typeface="Calibri" charset="0"/>
              </a:rPr>
              <a:t>Plants send vesicles filled will cell wall material to their equator where they fuse together</a:t>
            </a:r>
          </a:p>
          <a:p>
            <a:pPr lvl="1"/>
            <a:r>
              <a:rPr lang="en-US" sz="2400" dirty="0" smtClean="0">
                <a:latin typeface="Calibri" charset="0"/>
              </a:rPr>
              <a:t>This fusion creates cell plates that fuse with the cell wall separating the two cells.</a:t>
            </a:r>
          </a:p>
        </p:txBody>
      </p:sp>
      <p:pic>
        <p:nvPicPr>
          <p:cNvPr id="15363" name="Picture 5" descr="http://www.phschool.com/science/biology_place/biocoach/images/mitosisisg/mitcytp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276600"/>
            <a:ext cx="37338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D:\assets\Images\bhspe-020502-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22700"/>
            <a:ext cx="403860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4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D:\assets\Images\bhspe-020503-010_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438400"/>
            <a:ext cx="16002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D:\assets\Images\bhspe-020503-004b_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2667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460375" y="0"/>
            <a:ext cx="59436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 smtClean="0">
                <a:latin typeface="Calibri" charset="0"/>
              </a:rPr>
              <a:t>When Mitosis does not stop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Calibri" charset="0"/>
              </a:rPr>
              <a:t>Cancer</a:t>
            </a:r>
            <a:r>
              <a:rPr lang="en-US" sz="3200" dirty="0" smtClean="0">
                <a:latin typeface="Calibri" charset="0"/>
              </a:rPr>
              <a:t> occurs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>
                <a:latin typeface="Calibri" charset="0"/>
              </a:rPr>
              <a:t>Results </a:t>
            </a:r>
            <a:r>
              <a:rPr lang="en-US" sz="3200" dirty="0">
                <a:latin typeface="Calibri" charset="0"/>
              </a:rPr>
              <a:t>in tumors forming throughout the body.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A </a:t>
            </a:r>
            <a:r>
              <a:rPr lang="en-US" sz="2800" b="1" u="sng" dirty="0">
                <a:latin typeface="Calibri" charset="0"/>
              </a:rPr>
              <a:t>tumor</a:t>
            </a:r>
            <a:r>
              <a:rPr lang="en-US" sz="2800" dirty="0">
                <a:latin typeface="Calibri" charset="0"/>
              </a:rPr>
              <a:t> is a bunch of cells in one area of the body that keep dividing.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These cells can then move on to other parts of the body causing tumors to develop in other regions.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latin typeface="Calibri" charset="0"/>
              </a:rPr>
              <a:t>Cancer kills by causing your organs to malfunction.</a:t>
            </a:r>
            <a:endParaRPr lang="en-US" sz="3600" dirty="0">
              <a:latin typeface="Calibri" charset="0"/>
            </a:endParaRPr>
          </a:p>
        </p:txBody>
      </p:sp>
      <p:pic>
        <p:nvPicPr>
          <p:cNvPr id="15364" name="Picture 4" descr="D:\assets\Images\bhspe-020503-004a_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D:\assets\Images\bhspe-020503-004c_t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95800"/>
            <a:ext cx="2819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/>
          <p:nvPr/>
        </p:nvSpPr>
        <p:spPr>
          <a:xfrm>
            <a:off x="7467600" y="1752600"/>
            <a:ext cx="5334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467600" y="4114800"/>
            <a:ext cx="5334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1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248400" cy="6858000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b="1" dirty="0" smtClean="0">
                <a:latin typeface="Calibri" charset="0"/>
              </a:rPr>
              <a:t>Body cells versus Sex cells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Somatic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cells </a:t>
            </a:r>
            <a:r>
              <a:rPr lang="en-US" dirty="0">
                <a:latin typeface="Calibri" charset="0"/>
              </a:rPr>
              <a:t>are body cells.</a:t>
            </a:r>
          </a:p>
          <a:p>
            <a:pPr lvl="2"/>
            <a:r>
              <a:rPr lang="en-US" dirty="0">
                <a:latin typeface="Calibri" charset="0"/>
              </a:rPr>
              <a:t>Make up most of your body cells.  </a:t>
            </a:r>
          </a:p>
          <a:p>
            <a:pPr lvl="2"/>
            <a:r>
              <a:rPr lang="en-US" dirty="0">
                <a:latin typeface="Calibri" charset="0"/>
              </a:rPr>
              <a:t>These are diploid (2n)</a:t>
            </a:r>
          </a:p>
          <a:p>
            <a:pPr lvl="3"/>
            <a:r>
              <a:rPr lang="en-US" dirty="0">
                <a:latin typeface="Calibri" charset="0"/>
              </a:rPr>
              <a:t>Have two sets of chromosomes.</a:t>
            </a:r>
          </a:p>
          <a:p>
            <a:pPr lvl="3"/>
            <a:r>
              <a:rPr lang="en-US" dirty="0">
                <a:latin typeface="Calibri" charset="0"/>
              </a:rPr>
              <a:t>1 set from father &amp; 1 set from mother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alibri" charset="0"/>
              </a:rPr>
              <a:t>Gametes</a:t>
            </a:r>
            <a:r>
              <a:rPr lang="en-US" dirty="0">
                <a:latin typeface="Calibri" charset="0"/>
              </a:rPr>
              <a:t> = sex cells(sperm/egg cells)</a:t>
            </a:r>
          </a:p>
          <a:p>
            <a:pPr lvl="2"/>
            <a:r>
              <a:rPr lang="en-US" dirty="0">
                <a:latin typeface="Calibri" charset="0"/>
              </a:rPr>
              <a:t>These are haploid (n)</a:t>
            </a:r>
          </a:p>
          <a:p>
            <a:pPr lvl="3"/>
            <a:r>
              <a:rPr lang="en-US" dirty="0">
                <a:latin typeface="Calibri" charset="0"/>
              </a:rPr>
              <a:t> Have only one set of chromosomes</a:t>
            </a:r>
          </a:p>
          <a:p>
            <a:pPr lvl="1"/>
            <a:r>
              <a:rPr lang="en-US" dirty="0">
                <a:latin typeface="Calibri" charset="0"/>
              </a:rPr>
              <a:t>Types of Chromosomes</a:t>
            </a:r>
          </a:p>
          <a:p>
            <a:pPr lvl="2"/>
            <a:r>
              <a:rPr lang="en-US" dirty="0">
                <a:solidFill>
                  <a:srgbClr val="FF0000"/>
                </a:solidFill>
                <a:latin typeface="Calibri" charset="0"/>
              </a:rPr>
              <a:t>Autosomes </a:t>
            </a:r>
            <a:r>
              <a:rPr lang="en-US" dirty="0">
                <a:latin typeface="Calibri" charset="0"/>
              </a:rPr>
              <a:t>– contain genes not associated with sex</a:t>
            </a:r>
          </a:p>
          <a:p>
            <a:pPr lvl="2"/>
            <a:r>
              <a:rPr lang="en-US" dirty="0">
                <a:solidFill>
                  <a:srgbClr val="FF0000"/>
                </a:solidFill>
                <a:latin typeface="Calibri" charset="0"/>
              </a:rPr>
              <a:t>Sex chromosomes </a:t>
            </a:r>
            <a:r>
              <a:rPr lang="en-US" dirty="0">
                <a:latin typeface="Calibri" charset="0"/>
              </a:rPr>
              <a:t>– directly control sexual traits.</a:t>
            </a:r>
          </a:p>
        </p:txBody>
      </p:sp>
      <p:pic>
        <p:nvPicPr>
          <p:cNvPr id="21507" name="Picture 2" descr="D:\assets\Images\bhspe-030601-003_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6200"/>
            <a:ext cx="3429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 descr="D:\assets\Images\bhspe-0306co-001_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971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D:\assets\Images\bhspe-0203co-001_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6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D:\assets\Images\bhspe-0205co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latin typeface="Calibri" charset="0"/>
              </a:rPr>
              <a:t>Unit 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4b</a:t>
            </a:r>
            <a:endParaRPr lang="en-US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199"/>
            <a:ext cx="6400800" cy="2486891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latin typeface="Calibri" charset="0"/>
              </a:rPr>
              <a:t>Cell Division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Meiosis 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>I and II</a:t>
            </a:r>
          </a:p>
        </p:txBody>
      </p:sp>
    </p:spTree>
    <p:extLst>
      <p:ext uri="{BB962C8B-B14F-4D97-AF65-F5344CB8AC3E}">
        <p14:creationId xmlns:p14="http://schemas.microsoft.com/office/powerpoint/2010/main" val="380085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alibri" charset="0"/>
              </a:rPr>
              <a:t>Meiosis- The creation of sex cells</a:t>
            </a:r>
            <a:endParaRPr lang="en-US" sz="3200" b="1" dirty="0">
              <a:latin typeface="Calibri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u="sng" dirty="0">
                <a:latin typeface="Calibri" charset="0"/>
              </a:rPr>
              <a:t>Interphase (G1, S, G2)</a:t>
            </a:r>
          </a:p>
          <a:p>
            <a:pPr marL="609600" indent="-609600" eaLnBrk="1" hangingPunct="1"/>
            <a:r>
              <a:rPr lang="en-US" dirty="0">
                <a:latin typeface="Calibri" charset="0"/>
              </a:rPr>
              <a:t>All your cells start off as diploid </a:t>
            </a:r>
            <a:r>
              <a:rPr lang="en-US" dirty="0" smtClean="0">
                <a:latin typeface="Calibri" charset="0"/>
              </a:rPr>
              <a:t>cells </a:t>
            </a:r>
            <a:r>
              <a:rPr lang="en-US" sz="3200" dirty="0" smtClean="0">
                <a:latin typeface="Calibri" charset="0"/>
              </a:rPr>
              <a:t>(</a:t>
            </a:r>
            <a:r>
              <a:rPr lang="en-US" sz="3200" dirty="0">
                <a:latin typeface="Calibri" charset="0"/>
              </a:rPr>
              <a:t>2n): cell with two of each kind of chromosome (In humans = 46 [23 from each parent])</a:t>
            </a:r>
          </a:p>
          <a:p>
            <a:pPr marL="609600" indent="-609600" eaLnBrk="1" hangingPunct="1"/>
            <a:r>
              <a:rPr lang="en-US" b="1" dirty="0">
                <a:solidFill>
                  <a:srgbClr val="FF0000"/>
                </a:solidFill>
                <a:latin typeface="Calibri" charset="0"/>
              </a:rPr>
              <a:t>G1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– Cell grows; DNA is long and stringy and is not visible. (so the DNA can be copied)  </a:t>
            </a:r>
          </a:p>
          <a:p>
            <a:pPr marL="609600" indent="-609600" eaLnBrk="1" hangingPunct="1"/>
            <a:r>
              <a:rPr lang="en-US" b="1" dirty="0">
                <a:solidFill>
                  <a:srgbClr val="FF0000"/>
                </a:solidFill>
                <a:latin typeface="Calibri" charset="0"/>
              </a:rPr>
              <a:t>S</a:t>
            </a:r>
            <a:r>
              <a:rPr lang="en-US" dirty="0">
                <a:latin typeface="Calibri" charset="0"/>
              </a:rPr>
              <a:t> – DNA gets replicated (copied).</a:t>
            </a:r>
            <a:endParaRPr lang="en-US" sz="4000" dirty="0">
              <a:latin typeface="Calibri" charset="0"/>
            </a:endParaRPr>
          </a:p>
          <a:p>
            <a:pPr marL="609600" indent="-609600" eaLnBrk="1" hangingPunct="1"/>
            <a:r>
              <a:rPr lang="en-US" b="1" dirty="0">
                <a:solidFill>
                  <a:srgbClr val="FF0000"/>
                </a:solidFill>
                <a:latin typeface="Calibri" charset="0"/>
              </a:rPr>
              <a:t>G2</a:t>
            </a:r>
            <a:r>
              <a:rPr lang="en-US" dirty="0">
                <a:latin typeface="Calibri" charset="0"/>
              </a:rPr>
              <a:t> – Cell continues growing and prepares to divide.</a:t>
            </a:r>
          </a:p>
        </p:txBody>
      </p:sp>
    </p:spTree>
    <p:extLst>
      <p:ext uri="{BB962C8B-B14F-4D97-AF65-F5344CB8AC3E}">
        <p14:creationId xmlns:p14="http://schemas.microsoft.com/office/powerpoint/2010/main" val="40052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50" y="-12008"/>
            <a:ext cx="5048249" cy="687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04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-669925" y="-222250"/>
            <a:ext cx="8229600" cy="884238"/>
          </a:xfrm>
        </p:spPr>
        <p:txBody>
          <a:bodyPr/>
          <a:lstStyle/>
          <a:p>
            <a:r>
              <a:rPr lang="en-US" b="1" dirty="0">
                <a:latin typeface="Calibri" charset="0"/>
              </a:rPr>
              <a:t>Meiosis I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5889625" cy="6324600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None/>
            </a:pPr>
            <a:r>
              <a:rPr lang="en-US" sz="2400" b="1" u="sng" dirty="0">
                <a:latin typeface="+mj-lt"/>
              </a:rPr>
              <a:t>Prophase I </a:t>
            </a:r>
          </a:p>
          <a:p>
            <a:r>
              <a:rPr lang="en-US" sz="2400" dirty="0">
                <a:latin typeface="+mj-lt"/>
              </a:rPr>
              <a:t>The chromatin wind-up, creating chromosomes which can now be seen.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Centrioles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create Spindle Fibers </a:t>
            </a:r>
          </a:p>
          <a:p>
            <a:r>
              <a:rPr lang="en-US" sz="2400" dirty="0">
                <a:latin typeface="+mj-lt"/>
              </a:rPr>
              <a:t>Nuclear envelope disappears </a:t>
            </a:r>
          </a:p>
          <a:p>
            <a:r>
              <a:rPr lang="en-US" sz="2400" dirty="0">
                <a:latin typeface="+mj-lt"/>
              </a:rPr>
              <a:t>Each chromosome pair then actively seeks out its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homologous chromosome pair. </a:t>
            </a:r>
          </a:p>
          <a:p>
            <a:pPr marL="990600" lvl="1" indent="-533400" eaLnBrk="1" hangingPunct="1"/>
            <a:r>
              <a:rPr lang="en-US" sz="2400" dirty="0">
                <a:latin typeface="+mj-lt"/>
              </a:rPr>
              <a:t>Homologous </a:t>
            </a:r>
            <a:r>
              <a:rPr lang="en-US" sz="2400" dirty="0" smtClean="0">
                <a:latin typeface="+mj-lt"/>
              </a:rPr>
              <a:t>pairs are </a:t>
            </a:r>
            <a:r>
              <a:rPr lang="en-US" sz="2400" dirty="0">
                <a:latin typeface="+mj-lt"/>
              </a:rPr>
              <a:t>the same size and shape</a:t>
            </a:r>
          </a:p>
          <a:p>
            <a:pPr marL="990600" lvl="1" indent="-533400" eaLnBrk="1" hangingPunct="1"/>
            <a:r>
              <a:rPr lang="en-US" sz="2400" dirty="0" smtClean="0">
                <a:latin typeface="+mj-lt"/>
              </a:rPr>
              <a:t>This is called a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tetrad </a:t>
            </a:r>
            <a:r>
              <a:rPr lang="en-US" sz="2400" dirty="0" smtClean="0">
                <a:latin typeface="+mj-lt"/>
              </a:rPr>
              <a:t>(four chromatids) </a:t>
            </a:r>
            <a:endParaRPr lang="en-US" sz="2400" dirty="0">
              <a:latin typeface="+mj-lt"/>
            </a:endParaRPr>
          </a:p>
          <a:p>
            <a:pPr marL="990600" lvl="1" indent="-533400" eaLnBrk="1" hangingPunct="1"/>
            <a:r>
              <a:rPr lang="en-US" sz="2400" dirty="0">
                <a:solidFill>
                  <a:srgbClr val="FF0000"/>
                </a:solidFill>
                <a:latin typeface="+mj-lt"/>
              </a:rPr>
              <a:t>Crossing Over </a:t>
            </a:r>
            <a:r>
              <a:rPr lang="en-US" sz="2400" dirty="0">
                <a:latin typeface="+mj-lt"/>
              </a:rPr>
              <a:t>will now happen.</a:t>
            </a:r>
          </a:p>
          <a:p>
            <a:pPr marL="1371600" lvl="2" indent="-457200" eaLnBrk="1" hangingPunct="1"/>
            <a:r>
              <a:rPr lang="en-US" dirty="0">
                <a:latin typeface="+mj-lt"/>
              </a:rPr>
              <a:t>where two non-sister chromatids exchange genetic material. </a:t>
            </a:r>
          </a:p>
        </p:txBody>
      </p:sp>
      <p:pic>
        <p:nvPicPr>
          <p:cNvPr id="4" name="Picture 4" descr="Prophase 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5903" y="269875"/>
            <a:ext cx="3658097" cy="296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3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050" y="1991156"/>
            <a:ext cx="3905250" cy="4866844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1015999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Calibri" charset="0"/>
              </a:rPr>
              <a:t>Structure of DNA</a:t>
            </a:r>
            <a:endParaRPr lang="en-US" sz="4000" b="1" dirty="0">
              <a:latin typeface="Calibri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15999"/>
            <a:ext cx="8915400" cy="5603875"/>
          </a:xfrm>
        </p:spPr>
        <p:txBody>
          <a:bodyPr/>
          <a:lstStyle/>
          <a:p>
            <a:pPr marL="1828800" lvl="4" indent="0">
              <a:buNone/>
            </a:pPr>
            <a:endParaRPr lang="en-US" sz="800" dirty="0" smtClean="0"/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3000" u="sng" dirty="0" smtClean="0">
                <a:latin typeface="Calibri" charset="0"/>
              </a:rPr>
              <a:t>Centromere</a:t>
            </a:r>
            <a:r>
              <a:rPr lang="en-US" sz="3000" dirty="0" smtClean="0">
                <a:latin typeface="Calibri" charset="0"/>
              </a:rPr>
              <a:t> – structure that holds </a:t>
            </a:r>
            <a:r>
              <a:rPr lang="en-US" sz="3000" dirty="0">
                <a:latin typeface="Calibri" charset="0"/>
              </a:rPr>
              <a:t>t</a:t>
            </a:r>
            <a:r>
              <a:rPr lang="en-US" sz="3000" dirty="0" smtClean="0">
                <a:latin typeface="Calibri" charset="0"/>
              </a:rPr>
              <a:t>wo identical DNA molecules together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3000" u="sng" dirty="0" smtClean="0">
                <a:latin typeface="Calibri" charset="0"/>
              </a:rPr>
              <a:t>Chromatid </a:t>
            </a:r>
            <a:r>
              <a:rPr lang="en-US" sz="3000" dirty="0" smtClean="0">
                <a:latin typeface="Calibri" charset="0"/>
              </a:rPr>
              <a:t>– each individual                                             molecule of DNA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3000" u="sng" dirty="0" smtClean="0">
                <a:latin typeface="Calibri" charset="0"/>
              </a:rPr>
              <a:t>Sister chromatids </a:t>
            </a:r>
            <a:r>
              <a:rPr lang="en-US" sz="3000" dirty="0" smtClean="0">
                <a:latin typeface="Calibri" charset="0"/>
              </a:rPr>
              <a:t>– identical                                        molecules of DNA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3000" u="sng" dirty="0" smtClean="0">
                <a:latin typeface="Calibri" charset="0"/>
              </a:rPr>
              <a:t>Chromosomes </a:t>
            </a:r>
            <a:r>
              <a:rPr lang="en-US" sz="3000" dirty="0" smtClean="0">
                <a:latin typeface="Calibri" charset="0"/>
              </a:rPr>
              <a:t>– </a:t>
            </a:r>
            <a:r>
              <a:rPr lang="en-US" sz="3000" dirty="0"/>
              <a:t>c</a:t>
            </a:r>
            <a:r>
              <a:rPr lang="en-US" sz="3000" dirty="0" smtClean="0"/>
              <a:t>ontains                                          DNA </a:t>
            </a:r>
            <a:r>
              <a:rPr lang="en-US" sz="3000" dirty="0"/>
              <a:t>(genetic material) </a:t>
            </a:r>
            <a:r>
              <a:rPr lang="en-US" sz="3000" dirty="0" smtClean="0"/>
              <a:t>                                            that </a:t>
            </a:r>
            <a:r>
              <a:rPr lang="en-US" sz="3000" dirty="0"/>
              <a:t>are passed from one </a:t>
            </a:r>
            <a:r>
              <a:rPr lang="en-US" sz="3000" dirty="0" smtClean="0"/>
              <a:t>                           generation </a:t>
            </a:r>
            <a:r>
              <a:rPr lang="en-US" sz="3000" dirty="0"/>
              <a:t>to another </a:t>
            </a:r>
            <a:r>
              <a:rPr lang="en-US" sz="3000" dirty="0" smtClean="0"/>
              <a:t>                                                       (</a:t>
            </a:r>
            <a:r>
              <a:rPr lang="en-US" sz="3000" dirty="0"/>
              <a:t>23 pairs)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endParaRPr lang="en-US" sz="2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6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6096000"/>
          </a:xfrm>
        </p:spPr>
        <p:txBody>
          <a:bodyPr/>
          <a:lstStyle/>
          <a:p>
            <a:pPr marL="609600" indent="-609600" algn="ctr">
              <a:buNone/>
            </a:pPr>
            <a:r>
              <a:rPr lang="en-US" sz="3600" b="1" dirty="0" smtClean="0">
                <a:latin typeface="Calibri" charset="0"/>
              </a:rPr>
              <a:t>Meiosis I</a:t>
            </a:r>
            <a:endParaRPr lang="en-US" sz="3600" u="sng" dirty="0" smtClean="0">
              <a:latin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2800" b="1" u="sng" dirty="0" smtClean="0">
                <a:latin typeface="Arial" charset="0"/>
              </a:rPr>
              <a:t>Metaphase I</a:t>
            </a:r>
            <a:endParaRPr lang="en-US" sz="2800" b="1" u="sng" dirty="0">
              <a:latin typeface="Arial" charset="0"/>
            </a:endParaRPr>
          </a:p>
          <a:p>
            <a:r>
              <a:rPr lang="en-US" sz="2800" dirty="0">
                <a:latin typeface="Calibri" charset="0"/>
              </a:rPr>
              <a:t>The spindle fibers attach to the </a:t>
            </a:r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centromere </a:t>
            </a:r>
            <a:r>
              <a:rPr lang="en-US" sz="2800" dirty="0">
                <a:latin typeface="Calibri" charset="0"/>
              </a:rPr>
              <a:t>on each chromosome pair.</a:t>
            </a:r>
          </a:p>
          <a:p>
            <a:r>
              <a:rPr lang="en-US" sz="2800" dirty="0">
                <a:latin typeface="Calibri" charset="0"/>
              </a:rPr>
              <a:t>Homologous chromosomes are lined up on the </a:t>
            </a:r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metaphase plate (equator) </a:t>
            </a:r>
            <a:r>
              <a:rPr lang="en-US" sz="2800" dirty="0">
                <a:latin typeface="Calibri" charset="0"/>
              </a:rPr>
              <a:t>by the </a:t>
            </a:r>
            <a:r>
              <a:rPr lang="en-US" sz="2800" dirty="0">
                <a:latin typeface="+mj-lt"/>
              </a:rPr>
              <a:t>spindle </a:t>
            </a:r>
            <a:r>
              <a:rPr lang="en-US" sz="2800" dirty="0" smtClean="0">
                <a:latin typeface="+mj-lt"/>
              </a:rPr>
              <a:t>fibers</a:t>
            </a:r>
            <a:r>
              <a:rPr lang="en-US" sz="2800" dirty="0">
                <a:latin typeface="+mj-lt"/>
              </a:rPr>
              <a:t> </a:t>
            </a:r>
            <a:r>
              <a:rPr lang="en-US" sz="2800" u="sng" dirty="0" smtClean="0">
                <a:latin typeface="+mj-lt"/>
              </a:rPr>
              <a:t>in random order</a:t>
            </a:r>
            <a:endParaRPr lang="en-US" sz="2800" u="sng" dirty="0">
              <a:latin typeface="+mj-lt"/>
            </a:endParaRPr>
          </a:p>
          <a:p>
            <a:r>
              <a:rPr lang="en-US" sz="2800" dirty="0">
                <a:latin typeface="Calibri" charset="0"/>
              </a:rPr>
              <a:t>2 rows of 23 chromosome pairs = 46 pairs total</a:t>
            </a:r>
          </a:p>
        </p:txBody>
      </p:sp>
      <p:pic>
        <p:nvPicPr>
          <p:cNvPr id="26627" name="Picture 4" descr="mlbio10a1061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3775075"/>
            <a:ext cx="38862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82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"/>
            <a:ext cx="9144000" cy="3349625"/>
          </a:xfrm>
        </p:spPr>
        <p:txBody>
          <a:bodyPr>
            <a:normAutofit/>
          </a:bodyPr>
          <a:lstStyle/>
          <a:p>
            <a:pPr marL="609600" indent="-609600" algn="ctr">
              <a:buNone/>
            </a:pPr>
            <a:r>
              <a:rPr lang="en-US" b="1" dirty="0" smtClean="0">
                <a:latin typeface="Calibri" charset="0"/>
              </a:rPr>
              <a:t>Meiosis I</a:t>
            </a:r>
            <a:endParaRPr lang="en-US" u="sng" dirty="0" smtClean="0">
              <a:latin typeface="Calibri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b="1" u="sng" dirty="0" smtClean="0">
                <a:latin typeface="Calibri" charset="0"/>
              </a:rPr>
              <a:t>Anaphase I </a:t>
            </a:r>
            <a:endParaRPr lang="en-US" b="1" dirty="0" smtClean="0">
              <a:latin typeface="Calibri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smtClean="0">
                <a:latin typeface="Calibri" charset="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tetrad</a:t>
            </a:r>
            <a:r>
              <a:rPr lang="en-US" sz="2800" dirty="0" smtClean="0">
                <a:latin typeface="Calibri" charset="0"/>
              </a:rPr>
              <a:t> gets pulled apart = homologous chromosomes separate.</a:t>
            </a:r>
          </a:p>
          <a:p>
            <a:pPr marL="990600" lvl="1" indent="-533400" eaLnBrk="1" hangingPunct="1"/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CHROMATIDS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DO NOT GET PULLED APART YET!</a:t>
            </a:r>
          </a:p>
          <a:p>
            <a:pPr marL="609600" indent="-609600" eaLnBrk="1" hangingPunct="1">
              <a:buFontTx/>
              <a:buAutoNum type="arabicPeriod" startAt="2"/>
            </a:pPr>
            <a:r>
              <a:rPr lang="en-US" sz="2800" dirty="0">
                <a:latin typeface="Calibri" charset="0"/>
              </a:rPr>
              <a:t>Each homologous chromosome moves to opposite poles.</a:t>
            </a:r>
            <a:r>
              <a:rPr lang="en-US" sz="2800" dirty="0">
                <a:latin typeface="Arial" charset="0"/>
              </a:rPr>
              <a:t> </a:t>
            </a:r>
          </a:p>
        </p:txBody>
      </p:sp>
      <p:pic>
        <p:nvPicPr>
          <p:cNvPr id="27651" name="Picture 4" descr="mlbio10a1061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3349624"/>
            <a:ext cx="44196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59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"/>
            <a:ext cx="9144000" cy="3317875"/>
          </a:xfrm>
        </p:spPr>
        <p:txBody>
          <a:bodyPr>
            <a:normAutofit/>
          </a:bodyPr>
          <a:lstStyle/>
          <a:p>
            <a:pPr marL="609600" indent="-609600" algn="ctr">
              <a:buNone/>
            </a:pPr>
            <a:r>
              <a:rPr lang="en-US" b="1" dirty="0" smtClean="0">
                <a:latin typeface="Calibri" charset="0"/>
              </a:rPr>
              <a:t>Meiosis I</a:t>
            </a:r>
            <a:endParaRPr lang="en-US" u="sng" dirty="0" smtClean="0">
              <a:latin typeface="Calibri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b="1" u="sng" dirty="0" err="1" smtClean="0">
                <a:latin typeface="Calibri" charset="0"/>
              </a:rPr>
              <a:t>Telophase</a:t>
            </a:r>
            <a:r>
              <a:rPr lang="en-US" b="1" u="sng" dirty="0" smtClean="0">
                <a:latin typeface="Calibri" charset="0"/>
              </a:rPr>
              <a:t> </a:t>
            </a:r>
            <a:r>
              <a:rPr lang="en-US" b="1" u="sng" dirty="0">
                <a:latin typeface="Calibri" charset="0"/>
              </a:rPr>
              <a:t>I / </a:t>
            </a:r>
            <a:r>
              <a:rPr lang="en-US" b="1" u="sng" dirty="0" err="1">
                <a:latin typeface="Calibri" charset="0"/>
              </a:rPr>
              <a:t>Cytokenesis</a:t>
            </a:r>
            <a:endParaRPr lang="en-US" b="1" u="sng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Individual nuclear envelopes begin to surround the separate chromosome pairs</a:t>
            </a:r>
            <a:endParaRPr lang="en-US" u="sng" dirty="0">
              <a:latin typeface="Calibri" charset="0"/>
            </a:endParaRPr>
          </a:p>
          <a:p>
            <a:r>
              <a:rPr lang="en-US" dirty="0" err="1">
                <a:latin typeface="Calibri" charset="0"/>
              </a:rPr>
              <a:t>Cytokenesis</a:t>
            </a:r>
            <a:r>
              <a:rPr lang="en-US" dirty="0">
                <a:latin typeface="Calibri" charset="0"/>
              </a:rPr>
              <a:t> separates the one cell in two.</a:t>
            </a:r>
            <a:endParaRPr lang="en-US" dirty="0">
              <a:latin typeface="Arial" charset="0"/>
            </a:endParaRPr>
          </a:p>
        </p:txBody>
      </p:sp>
      <p:pic>
        <p:nvPicPr>
          <p:cNvPr id="28675" name="Picture 4" descr="mlbio10a1061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2952751"/>
            <a:ext cx="477251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76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209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dirty="0">
                <a:latin typeface="Calibri" charset="0"/>
              </a:rPr>
              <a:t>END OF MEIOSIS I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Calibri" charset="0"/>
              </a:rPr>
              <a:t>	Two cells are created each with 23 chromosome pairs</a:t>
            </a:r>
          </a:p>
          <a:p>
            <a:pPr>
              <a:buFontTx/>
              <a:buNone/>
            </a:pPr>
            <a:endParaRPr lang="en-US" dirty="0">
              <a:latin typeface="Arial" charset="0"/>
            </a:endParaRPr>
          </a:p>
        </p:txBody>
      </p:sp>
      <p:pic>
        <p:nvPicPr>
          <p:cNvPr id="29699" name="Picture 4" descr="mlbio10a1066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7467600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52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87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latin typeface="Calibri" charset="0"/>
              </a:rPr>
              <a:t>Meiosis II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2895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u="sng" dirty="0">
                <a:latin typeface="Calibri" charset="0"/>
              </a:rPr>
              <a:t>Prophase II</a:t>
            </a:r>
          </a:p>
          <a:p>
            <a:r>
              <a:rPr lang="en-US" dirty="0">
                <a:latin typeface="Calibri" charset="0"/>
              </a:rPr>
              <a:t>Each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 dyad </a:t>
            </a:r>
            <a:r>
              <a:rPr lang="en-US" dirty="0">
                <a:latin typeface="Calibri" charset="0"/>
              </a:rPr>
              <a:t>(2 Chromatids = 1 Chromosome pair) are connected by a centromere.</a:t>
            </a:r>
          </a:p>
          <a:p>
            <a:r>
              <a:rPr lang="en-US" dirty="0">
                <a:latin typeface="Calibri" charset="0"/>
              </a:rPr>
              <a:t>Nuclear envelope disappears</a:t>
            </a:r>
          </a:p>
          <a:p>
            <a:r>
              <a:rPr lang="en-US" dirty="0">
                <a:latin typeface="Calibri" charset="0"/>
              </a:rPr>
              <a:t>The centrioles create spindle fibers again.</a:t>
            </a:r>
          </a:p>
        </p:txBody>
      </p:sp>
      <p:pic>
        <p:nvPicPr>
          <p:cNvPr id="30724" name="Picture 5" descr="mlbio10a1066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3886200"/>
            <a:ext cx="3429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89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   </a:t>
            </a:r>
          </a:p>
        </p:txBody>
      </p:sp>
      <p:sp>
        <p:nvSpPr>
          <p:cNvPr id="21507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0" y="-1"/>
            <a:ext cx="9144000" cy="3857625"/>
          </a:xfrm>
        </p:spPr>
        <p:txBody>
          <a:bodyPr>
            <a:normAutofit lnSpcReduction="10000"/>
          </a:bodyPr>
          <a:lstStyle/>
          <a:p>
            <a:pPr marL="609600" indent="-609600" algn="ctr">
              <a:buNone/>
            </a:pPr>
            <a:r>
              <a:rPr lang="en-US" sz="3900" b="1" dirty="0" smtClean="0">
                <a:latin typeface="Calibri" charset="0"/>
              </a:rPr>
              <a:t>Meiosis II</a:t>
            </a:r>
            <a:endParaRPr lang="en-US" sz="3900" u="sng" dirty="0" smtClean="0">
              <a:latin typeface="Calibri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b="1" u="sng" dirty="0" smtClean="0">
                <a:latin typeface="Calibri" charset="0"/>
              </a:rPr>
              <a:t>Metaphase </a:t>
            </a:r>
            <a:r>
              <a:rPr lang="en-US" b="1" u="sng" dirty="0">
                <a:latin typeface="Calibri" charset="0"/>
              </a:rPr>
              <a:t>II</a:t>
            </a:r>
            <a:endParaRPr lang="en-US" b="1" dirty="0">
              <a:latin typeface="Calibri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dirty="0">
                <a:latin typeface="Calibri" charset="0"/>
              </a:rPr>
              <a:t>The spindle fibers attach to the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 centromere </a:t>
            </a:r>
            <a:r>
              <a:rPr lang="en-US" dirty="0">
                <a:latin typeface="Calibri" charset="0"/>
              </a:rPr>
              <a:t>on each dyad (1 Chromosome pair = 2 Chromatids).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>
                <a:latin typeface="Calibri" charset="0"/>
              </a:rPr>
              <a:t>The dyads are lined up on the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 metaphase plate (equator) </a:t>
            </a:r>
            <a:r>
              <a:rPr lang="en-US" dirty="0">
                <a:latin typeface="Calibri" charset="0"/>
              </a:rPr>
              <a:t>by the spindle fibers.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>
                <a:latin typeface="Calibri" charset="0"/>
              </a:rPr>
              <a:t>1 row of 23 chromosome pairs in each cell.</a:t>
            </a:r>
          </a:p>
        </p:txBody>
      </p:sp>
      <p:pic>
        <p:nvPicPr>
          <p:cNvPr id="31748" name="Picture 5" descr="mlbio10a1066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3" y="3746499"/>
            <a:ext cx="5000627" cy="300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54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3079750"/>
          </a:xfrm>
        </p:spPr>
        <p:txBody>
          <a:bodyPr>
            <a:normAutofit fontScale="92500" lnSpcReduction="10000"/>
          </a:bodyPr>
          <a:lstStyle/>
          <a:p>
            <a:pPr marL="609600" indent="-609600" algn="ctr">
              <a:buNone/>
            </a:pPr>
            <a:r>
              <a:rPr lang="en-US" sz="3500" b="1" dirty="0" smtClean="0">
                <a:latin typeface="Calibri" charset="0"/>
              </a:rPr>
              <a:t>Meiosis II</a:t>
            </a:r>
            <a:endParaRPr lang="en-US" sz="3500" u="sng" dirty="0" smtClean="0">
              <a:latin typeface="Calibri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b="1" u="sng" dirty="0" smtClean="0">
                <a:latin typeface="Calibri" charset="0"/>
              </a:rPr>
              <a:t>Anaphase </a:t>
            </a:r>
            <a:r>
              <a:rPr lang="en-US" b="1" u="sng" dirty="0">
                <a:latin typeface="Calibri" charset="0"/>
              </a:rPr>
              <a:t>II</a:t>
            </a:r>
          </a:p>
          <a:p>
            <a:r>
              <a:rPr lang="en-US" dirty="0">
                <a:latin typeface="Calibri" charset="0"/>
              </a:rPr>
              <a:t>The individual sister chromatids from each dyad get pulled apart by the spindle fibers</a:t>
            </a:r>
          </a:p>
          <a:p>
            <a:r>
              <a:rPr lang="en-US" dirty="0">
                <a:latin typeface="Calibri" charset="0"/>
              </a:rPr>
              <a:t>Each sister chromatid ends up on opposite poles of the cell</a:t>
            </a:r>
          </a:p>
          <a:p>
            <a:pPr marL="609600" indent="-609600"/>
            <a:endParaRPr lang="en-US" dirty="0">
              <a:latin typeface="Calibri" charset="0"/>
            </a:endParaRPr>
          </a:p>
        </p:txBody>
      </p:sp>
      <p:pic>
        <p:nvPicPr>
          <p:cNvPr id="32771" name="Picture 4" descr="mlbio10a1066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57500"/>
            <a:ext cx="542956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64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0"/>
            <a:ext cx="6553200" cy="27463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>
                <a:latin typeface="Arial" charset="0"/>
              </a:rPr>
              <a:t>   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038600"/>
          </a:xfrm>
        </p:spPr>
        <p:txBody>
          <a:bodyPr>
            <a:normAutofit lnSpcReduction="10000"/>
          </a:bodyPr>
          <a:lstStyle/>
          <a:p>
            <a:pPr marL="609600" indent="-609600" algn="ctr">
              <a:buNone/>
            </a:pPr>
            <a:r>
              <a:rPr lang="en-US" sz="3600" b="1" dirty="0" smtClean="0">
                <a:latin typeface="Calibri" charset="0"/>
              </a:rPr>
              <a:t>Meiosis II</a:t>
            </a:r>
            <a:endParaRPr lang="en-US" sz="3600" u="sng" dirty="0" smtClean="0">
              <a:latin typeface="Calibri" charset="0"/>
              <a:sym typeface="Wingdings" charset="0"/>
            </a:endParaRPr>
          </a:p>
          <a:p>
            <a:pPr marL="609600" indent="-609600">
              <a:buNone/>
            </a:pPr>
            <a:r>
              <a:rPr lang="en-US" b="1" u="sng" dirty="0" err="1" smtClean="0">
                <a:latin typeface="Calibri" charset="0"/>
                <a:sym typeface="Wingdings" charset="0"/>
              </a:rPr>
              <a:t>Telophase</a:t>
            </a:r>
            <a:r>
              <a:rPr lang="en-US" b="1" u="sng" dirty="0" smtClean="0">
                <a:latin typeface="Calibri" charset="0"/>
                <a:sym typeface="Wingdings" charset="0"/>
              </a:rPr>
              <a:t> </a:t>
            </a:r>
            <a:r>
              <a:rPr lang="en-US" b="1" u="sng" dirty="0">
                <a:latin typeface="Calibri" charset="0"/>
                <a:sym typeface="Wingdings" charset="0"/>
              </a:rPr>
              <a:t>II / </a:t>
            </a:r>
            <a:r>
              <a:rPr lang="en-US" b="1" u="sng" dirty="0" err="1">
                <a:latin typeface="Calibri" charset="0"/>
                <a:sym typeface="Wingdings" charset="0"/>
              </a:rPr>
              <a:t>Cytokenesis</a:t>
            </a:r>
            <a:endParaRPr lang="en-US" b="1" u="sng" dirty="0">
              <a:latin typeface="Calibri" charset="0"/>
              <a:sym typeface="Wingdings" charset="0"/>
            </a:endParaRPr>
          </a:p>
          <a:p>
            <a:r>
              <a:rPr lang="en-US" dirty="0">
                <a:latin typeface="Calibri" charset="0"/>
                <a:sym typeface="Wingdings" charset="0"/>
              </a:rPr>
              <a:t>The shape of the cell changes, beginning to form two cells.</a:t>
            </a:r>
          </a:p>
          <a:p>
            <a:r>
              <a:rPr lang="en-US" dirty="0">
                <a:latin typeface="Calibri" charset="0"/>
              </a:rPr>
              <a:t>New nuclei form around each set of chromosomes</a:t>
            </a:r>
          </a:p>
          <a:p>
            <a:r>
              <a:rPr lang="en-US" dirty="0">
                <a:latin typeface="Calibri" charset="0"/>
                <a:sym typeface="Wingdings" charset="0"/>
              </a:rPr>
              <a:t>The cytoplasm of both cells divides once again.</a:t>
            </a:r>
          </a:p>
          <a:p>
            <a:r>
              <a:rPr lang="en-US" dirty="0">
                <a:latin typeface="Calibri" charset="0"/>
              </a:rPr>
              <a:t>Four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gametes</a:t>
            </a: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(sex </a:t>
            </a:r>
            <a:r>
              <a:rPr lang="en-US" dirty="0">
                <a:latin typeface="Calibri" charset="0"/>
              </a:rPr>
              <a:t>cells) are now created</a:t>
            </a:r>
          </a:p>
        </p:txBody>
      </p:sp>
      <p:pic>
        <p:nvPicPr>
          <p:cNvPr id="33796" name="Picture 5" descr="mlbio10a1066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4038600"/>
            <a:ext cx="46672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5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8194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sz="2800" b="1" dirty="0">
                <a:latin typeface="Calibri" charset="0"/>
              </a:rPr>
              <a:t>END OF MEIOSIS II</a:t>
            </a:r>
          </a:p>
          <a:p>
            <a:r>
              <a:rPr lang="en-US" sz="2800" dirty="0">
                <a:latin typeface="Calibri" charset="0"/>
              </a:rPr>
              <a:t>	Four unique </a:t>
            </a:r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haploid </a:t>
            </a:r>
            <a:r>
              <a:rPr lang="en-US" sz="2800" dirty="0">
                <a:latin typeface="Calibri" charset="0"/>
              </a:rPr>
              <a:t>cells are created, each with a half set of chromosomes compared to the original (Original Parent cell had </a:t>
            </a:r>
            <a:r>
              <a:rPr lang="en-US" sz="2800" dirty="0">
                <a:solidFill>
                  <a:schemeClr val="accent4"/>
                </a:solidFill>
                <a:latin typeface="Calibri" charset="0"/>
              </a:rPr>
              <a:t>46</a:t>
            </a:r>
            <a:r>
              <a:rPr lang="en-US" sz="2800" dirty="0">
                <a:latin typeface="Calibri" charset="0"/>
              </a:rPr>
              <a:t>, each daughter cell has only </a:t>
            </a:r>
            <a:r>
              <a:rPr lang="en-US" sz="2800" dirty="0">
                <a:solidFill>
                  <a:srgbClr val="8064A2"/>
                </a:solidFill>
                <a:latin typeface="Calibri" charset="0"/>
              </a:rPr>
              <a:t>23 chromosomes</a:t>
            </a:r>
            <a:r>
              <a:rPr lang="en-US" sz="2800" dirty="0">
                <a:latin typeface="Calibri" charset="0"/>
              </a:rPr>
              <a:t>).</a:t>
            </a:r>
          </a:p>
          <a:p>
            <a:r>
              <a:rPr lang="en-US" sz="2800" dirty="0">
                <a:latin typeface="Calibri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Haploid </a:t>
            </a:r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(n): </a:t>
            </a:r>
            <a:r>
              <a:rPr lang="en-US" sz="2800" dirty="0">
                <a:latin typeface="Calibri" charset="0"/>
              </a:rPr>
              <a:t>cell with only 1 of each kind of chromosome (in humans = 23 chromosomes)</a:t>
            </a:r>
          </a:p>
        </p:txBody>
      </p:sp>
      <p:pic>
        <p:nvPicPr>
          <p:cNvPr id="34819" name="Picture 4" descr="mlbio10a1070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28950"/>
            <a:ext cx="8305800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46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1476374"/>
            <a:ext cx="8997645" cy="5254625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487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latin typeface="Calibri" charset="0"/>
              </a:rPr>
              <a:t>Mitosis </a:t>
            </a:r>
            <a:r>
              <a:rPr lang="en-US" b="1" dirty="0" err="1" smtClean="0">
                <a:latin typeface="Calibri" charset="0"/>
              </a:rPr>
              <a:t>vs</a:t>
            </a:r>
            <a:r>
              <a:rPr lang="en-US" b="1" dirty="0" smtClean="0">
                <a:latin typeface="Calibri" charset="0"/>
              </a:rPr>
              <a:t> Meiosis</a:t>
            </a:r>
            <a:endParaRPr lang="en-US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97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46"/>
            <a:ext cx="8229600" cy="6511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DNA Packing (Supercoiling) &amp; Unpacking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9709"/>
            <a:ext cx="8229600" cy="5336455"/>
          </a:xfrm>
        </p:spPr>
        <p:txBody>
          <a:bodyPr/>
          <a:lstStyle/>
          <a:p>
            <a:pPr marL="8572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DNA is </a:t>
            </a:r>
            <a:r>
              <a:rPr lang="en-US" dirty="0">
                <a:latin typeface="Calibri" charset="0"/>
              </a:rPr>
              <a:t>a very long </a:t>
            </a:r>
            <a:r>
              <a:rPr lang="en-US" dirty="0" smtClean="0">
                <a:latin typeface="Calibri" charset="0"/>
              </a:rPr>
              <a:t>molecule which make proteins </a:t>
            </a:r>
            <a:r>
              <a:rPr lang="en-US" b="1" i="1" dirty="0" smtClean="0">
                <a:latin typeface="Calibri" charset="0"/>
              </a:rPr>
              <a:t>(we can’t see it)</a:t>
            </a:r>
          </a:p>
          <a:p>
            <a:pPr marL="1714500" lvl="3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i="1" dirty="0" smtClean="0">
                <a:latin typeface="Calibri" charset="0"/>
              </a:rPr>
              <a:t>In order to make proteins the code (letters) needs to be visible </a:t>
            </a:r>
          </a:p>
          <a:p>
            <a:pPr marL="8572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The DNA begins to supercoil </a:t>
            </a:r>
            <a:r>
              <a:rPr lang="en-US" dirty="0">
                <a:latin typeface="Calibri" charset="0"/>
              </a:rPr>
              <a:t>by wrapping around proteins and </a:t>
            </a:r>
            <a:r>
              <a:rPr lang="en-US" dirty="0" smtClean="0">
                <a:latin typeface="Calibri" charset="0"/>
              </a:rPr>
              <a:t>folding </a:t>
            </a:r>
            <a:r>
              <a:rPr lang="en-US" dirty="0">
                <a:latin typeface="Calibri" charset="0"/>
              </a:rPr>
              <a:t>itself. This is </a:t>
            </a:r>
            <a:r>
              <a:rPr lang="en-US" dirty="0" smtClean="0">
                <a:latin typeface="Calibri" charset="0"/>
              </a:rPr>
              <a:t>called </a:t>
            </a:r>
            <a:r>
              <a:rPr lang="en-US" b="1" dirty="0" smtClean="0">
                <a:solidFill>
                  <a:srgbClr val="FF0000"/>
                </a:solidFill>
                <a:latin typeface="Calibri" charset="0"/>
              </a:rPr>
              <a:t>Chromatin</a:t>
            </a:r>
            <a:r>
              <a:rPr lang="en-US" b="1" dirty="0">
                <a:solidFill>
                  <a:srgbClr val="FF0000"/>
                </a:solidFill>
                <a:latin typeface="Calibri" charset="0"/>
              </a:rPr>
              <a:t>. </a:t>
            </a:r>
            <a:r>
              <a:rPr lang="en-US" b="1" i="1" dirty="0">
                <a:latin typeface="Calibri" charset="0"/>
              </a:rPr>
              <a:t>(we can see </a:t>
            </a:r>
            <a:r>
              <a:rPr lang="en-US" b="1" i="1" dirty="0" smtClean="0">
                <a:latin typeface="Calibri" charset="0"/>
              </a:rPr>
              <a:t>it)</a:t>
            </a:r>
          </a:p>
          <a:p>
            <a:pPr marL="1714500" lvl="3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i="1" dirty="0" smtClean="0">
                <a:latin typeface="Calibri" charset="0"/>
              </a:rPr>
              <a:t>When </a:t>
            </a:r>
            <a:r>
              <a:rPr lang="en-US" sz="2600" i="1" dirty="0">
                <a:latin typeface="Calibri" charset="0"/>
              </a:rPr>
              <a:t>Chromatin </a:t>
            </a:r>
            <a:r>
              <a:rPr lang="en-US" sz="2600" i="1" dirty="0" smtClean="0">
                <a:latin typeface="Calibri" charset="0"/>
              </a:rPr>
              <a:t>are </a:t>
            </a:r>
            <a:r>
              <a:rPr lang="en-US" sz="2600" i="1" dirty="0">
                <a:latin typeface="Calibri" charset="0"/>
              </a:rPr>
              <a:t>wrapped on itself it turns into an “X” shape known as a </a:t>
            </a:r>
            <a:r>
              <a:rPr lang="en-US" sz="2600" b="1" i="1" dirty="0">
                <a:solidFill>
                  <a:srgbClr val="FF0000"/>
                </a:solidFill>
                <a:latin typeface="Calibri" charset="0"/>
              </a:rPr>
              <a:t>Chromosome</a:t>
            </a:r>
            <a:r>
              <a:rPr lang="en-US" sz="2600" b="1" i="1" dirty="0" smtClean="0">
                <a:solidFill>
                  <a:srgbClr val="FF0000"/>
                </a:solidFill>
                <a:latin typeface="Calibri" charset="0"/>
              </a:rPr>
              <a:t>.</a:t>
            </a:r>
            <a:endParaRPr lang="en-US" sz="2600" b="1" i="1" dirty="0">
              <a:solidFill>
                <a:srgbClr val="FF0000"/>
              </a:solidFill>
              <a:latin typeface="Calibri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8" descr="D:\assets\Images\bhspe-020502-002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88873"/>
            <a:ext cx="9144000" cy="236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148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4125"/>
            <a:ext cx="9144000" cy="57150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latin typeface="Calibri" charset="0"/>
              </a:rPr>
              <a:t>Mitosis </a:t>
            </a:r>
            <a:r>
              <a:rPr lang="en-US" b="1" dirty="0" err="1" smtClean="0">
                <a:latin typeface="Calibri" charset="0"/>
              </a:rPr>
              <a:t>vs</a:t>
            </a:r>
            <a:r>
              <a:rPr lang="en-US" b="1" dirty="0" smtClean="0">
                <a:latin typeface="Calibri" charset="0"/>
              </a:rPr>
              <a:t> Meiosis</a:t>
            </a:r>
            <a:endParaRPr lang="en-US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731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4000" b="1" dirty="0">
                <a:latin typeface="Calibri" charset="0"/>
              </a:rPr>
              <a:t>W</a:t>
            </a:r>
            <a:r>
              <a:rPr lang="en-US" sz="4000" b="1" dirty="0" smtClean="0">
                <a:latin typeface="Calibri" charset="0"/>
              </a:rPr>
              <a:t>hy does a </a:t>
            </a:r>
            <a:r>
              <a:rPr lang="en-US" sz="4000" b="1" dirty="0">
                <a:latin typeface="Calibri" charset="0"/>
              </a:rPr>
              <a:t>cell </a:t>
            </a:r>
            <a:r>
              <a:rPr lang="en-US" sz="4000" b="1" dirty="0" smtClean="0">
                <a:latin typeface="Calibri" charset="0"/>
              </a:rPr>
              <a:t>need </a:t>
            </a:r>
            <a:r>
              <a:rPr lang="en-US" sz="4000" b="1" dirty="0">
                <a:latin typeface="Calibri" charset="0"/>
              </a:rPr>
              <a:t>to </a:t>
            </a:r>
            <a:r>
              <a:rPr lang="en-US" sz="4000" b="1" dirty="0" smtClean="0">
                <a:latin typeface="Calibri" charset="0"/>
              </a:rPr>
              <a:t>divide</a:t>
            </a:r>
            <a:r>
              <a:rPr lang="en-US" sz="4000" b="1" dirty="0">
                <a:latin typeface="Calibri" charset="0"/>
              </a:rPr>
              <a:t>?</a:t>
            </a:r>
          </a:p>
          <a:p>
            <a:pPr marL="742950" lvl="3" indent="-742950">
              <a:lnSpc>
                <a:spcPct val="90000"/>
              </a:lnSpc>
              <a:buAutoNum type="arabicPeriod"/>
            </a:pPr>
            <a:endParaRPr lang="en-US" sz="3600" u="sng" dirty="0" smtClean="0"/>
          </a:p>
          <a:p>
            <a:pPr marL="742950" lvl="3" indent="-742950">
              <a:lnSpc>
                <a:spcPct val="90000"/>
              </a:lnSpc>
              <a:buAutoNum type="arabicPeriod"/>
            </a:pPr>
            <a:r>
              <a:rPr lang="en-US" sz="3600" u="sng" dirty="0" smtClean="0"/>
              <a:t>Growth</a:t>
            </a:r>
            <a:r>
              <a:rPr lang="en-US" sz="3600" dirty="0" smtClean="0"/>
              <a:t> - creating more cells of an organism  </a:t>
            </a:r>
          </a:p>
          <a:p>
            <a:pPr marL="742950" lvl="3" indent="-742950">
              <a:lnSpc>
                <a:spcPct val="90000"/>
              </a:lnSpc>
              <a:buAutoNum type="arabicPeriod"/>
            </a:pPr>
            <a:r>
              <a:rPr lang="en-US" sz="3600" u="sng" dirty="0" smtClean="0"/>
              <a:t>Embryonic development </a:t>
            </a:r>
            <a:r>
              <a:rPr lang="en-US" sz="3600" dirty="0" smtClean="0"/>
              <a:t>– creating cells in order for a embryo to develop </a:t>
            </a:r>
          </a:p>
          <a:p>
            <a:pPr marL="742950" lvl="3" indent="-742950">
              <a:lnSpc>
                <a:spcPct val="90000"/>
              </a:lnSpc>
              <a:buAutoNum type="arabicPeriod"/>
            </a:pPr>
            <a:r>
              <a:rPr lang="en-US" sz="3600" u="sng" dirty="0"/>
              <a:t>T</a:t>
            </a:r>
            <a:r>
              <a:rPr lang="en-US" sz="3600" u="sng" dirty="0" smtClean="0"/>
              <a:t>issue repair </a:t>
            </a:r>
            <a:r>
              <a:rPr lang="en-US" sz="3600" dirty="0" smtClean="0"/>
              <a:t>– create new cells because the existing cells are damaged </a:t>
            </a:r>
          </a:p>
          <a:p>
            <a:pPr marL="742950" lvl="3" indent="-742950">
              <a:lnSpc>
                <a:spcPct val="90000"/>
              </a:lnSpc>
              <a:buAutoNum type="arabicPeriod"/>
            </a:pPr>
            <a:r>
              <a:rPr lang="en-US" sz="3600" u="sng" dirty="0"/>
              <a:t>A</a:t>
            </a:r>
            <a:r>
              <a:rPr lang="en-US" sz="3600" u="sng" dirty="0" smtClean="0"/>
              <a:t>sexual </a:t>
            </a:r>
            <a:r>
              <a:rPr lang="en-US" sz="3600" u="sng" dirty="0"/>
              <a:t>reproduction </a:t>
            </a:r>
            <a:r>
              <a:rPr lang="en-US" sz="3600" dirty="0" smtClean="0"/>
              <a:t>– creating new identical cells (example – bacteria in binary fission )</a:t>
            </a:r>
            <a:endParaRPr lang="en-US" sz="3600" dirty="0"/>
          </a:p>
          <a:p>
            <a:pPr marL="0" indent="0">
              <a:lnSpc>
                <a:spcPct val="90000"/>
              </a:lnSpc>
              <a:buNone/>
            </a:pPr>
            <a:endParaRPr lang="en-US" sz="36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96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600" b="1" dirty="0">
                <a:latin typeface="Calibri" charset="0"/>
              </a:rPr>
              <a:t>W</a:t>
            </a:r>
            <a:r>
              <a:rPr lang="en-US" sz="3600" b="1" dirty="0" smtClean="0">
                <a:latin typeface="Calibri" charset="0"/>
              </a:rPr>
              <a:t>hy does a </a:t>
            </a:r>
            <a:r>
              <a:rPr lang="en-US" sz="3600" b="1" dirty="0">
                <a:latin typeface="Calibri" charset="0"/>
              </a:rPr>
              <a:t>cell </a:t>
            </a:r>
            <a:r>
              <a:rPr lang="en-US" sz="3600" b="1" dirty="0" smtClean="0">
                <a:latin typeface="Calibri" charset="0"/>
              </a:rPr>
              <a:t>need </a:t>
            </a:r>
            <a:r>
              <a:rPr lang="en-US" sz="3600" b="1" dirty="0">
                <a:latin typeface="Calibri" charset="0"/>
              </a:rPr>
              <a:t>to </a:t>
            </a:r>
            <a:r>
              <a:rPr lang="en-US" sz="3600" b="1" dirty="0" smtClean="0">
                <a:latin typeface="Calibri" charset="0"/>
              </a:rPr>
              <a:t>divide?</a:t>
            </a:r>
            <a:endParaRPr lang="en-US" b="1" dirty="0" smtClean="0">
              <a:latin typeface="Calibri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charset="0"/>
              </a:rPr>
              <a:t>Ratio of surface area to volume limits the size of a cell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charset="0"/>
              </a:rPr>
              <a:t>The </a:t>
            </a:r>
            <a:r>
              <a:rPr lang="en-US" sz="2800" dirty="0">
                <a:latin typeface="Calibri" charset="0"/>
              </a:rPr>
              <a:t>greater the volume the smaller the ratio of surface area to </a:t>
            </a:r>
            <a:r>
              <a:rPr lang="en-US" sz="2800" dirty="0" smtClean="0">
                <a:latin typeface="Calibri" charset="0"/>
              </a:rPr>
              <a:t>volume. </a:t>
            </a:r>
            <a:r>
              <a:rPr lang="en-US" sz="2800" dirty="0" smtClean="0"/>
              <a:t>This </a:t>
            </a:r>
            <a:r>
              <a:rPr lang="en-US" sz="2800" dirty="0"/>
              <a:t>ratio limits how large cells can </a:t>
            </a:r>
            <a:r>
              <a:rPr lang="en-US" sz="2800" dirty="0" smtClean="0"/>
              <a:t>be (ratio begins at 6 then to 3 then to 1.5 then to 1)</a:t>
            </a:r>
            <a:endParaRPr lang="en-US" sz="2800" dirty="0" smtClean="0">
              <a:latin typeface="Calibri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charset="0"/>
              </a:rPr>
              <a:t>As </a:t>
            </a:r>
            <a:r>
              <a:rPr lang="en-US" sz="2800" dirty="0">
                <a:latin typeface="Calibri" charset="0"/>
              </a:rPr>
              <a:t>cells grow, </a:t>
            </a:r>
            <a:r>
              <a:rPr lang="en-US" sz="2800" b="1" u="sng" dirty="0">
                <a:latin typeface="Calibri" charset="0"/>
              </a:rPr>
              <a:t>the amount of surface area becomes too small</a:t>
            </a:r>
            <a:r>
              <a:rPr lang="en-US" sz="2800" dirty="0">
                <a:latin typeface="Calibri" charset="0"/>
              </a:rPr>
              <a:t> to allow materials to enter &amp; leave the </a:t>
            </a:r>
            <a:r>
              <a:rPr lang="en-US" sz="2800" dirty="0" smtClean="0">
                <a:latin typeface="Calibri" charset="0"/>
              </a:rPr>
              <a:t>cell</a:t>
            </a:r>
            <a:endParaRPr lang="en-US" sz="2800" b="1" dirty="0" smtClean="0">
              <a:solidFill>
                <a:srgbClr val="FF0000"/>
              </a:solidFill>
              <a:latin typeface="Calibri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charset="0"/>
              </a:rPr>
              <a:t>Smaller cells are more efficient at exchanging materials (diffusion is fast </a:t>
            </a:r>
            <a:r>
              <a:rPr lang="en-US" sz="2400" dirty="0">
                <a:latin typeface="Calibri" charset="0"/>
              </a:rPr>
              <a:t>&amp; efficient over short </a:t>
            </a:r>
            <a:r>
              <a:rPr lang="en-US" sz="2400" dirty="0" smtClean="0">
                <a:latin typeface="Calibri" charset="0"/>
              </a:rPr>
              <a:t>distances)</a:t>
            </a:r>
            <a:endParaRPr lang="en-US" sz="2400" dirty="0">
              <a:latin typeface="Calibri" charset="0"/>
            </a:endParaRPr>
          </a:p>
        </p:txBody>
      </p:sp>
      <p:pic>
        <p:nvPicPr>
          <p:cNvPr id="3" name="Picture 4" descr="cell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4017818"/>
            <a:ext cx="8645236" cy="280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59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4864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 smtClean="0">
                <a:latin typeface="Calibri" charset="0"/>
              </a:rPr>
              <a:t>What are Chromosomes?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Human </a:t>
            </a:r>
            <a:r>
              <a:rPr lang="en-US" dirty="0">
                <a:latin typeface="Calibri" charset="0"/>
              </a:rPr>
              <a:t>cells have 46 Chromosomes</a:t>
            </a:r>
          </a:p>
          <a:p>
            <a:pPr marL="1524000" lvl="2" indent="-609600">
              <a:lnSpc>
                <a:spcPct val="90000"/>
              </a:lnSpc>
              <a:buFontTx/>
              <a:buAutoNum type="alphaLcPeriod"/>
            </a:pPr>
            <a:r>
              <a:rPr lang="en-US" dirty="0">
                <a:latin typeface="Calibri" charset="0"/>
              </a:rPr>
              <a:t>Humans get 23 from the mother and 23 from the father.</a:t>
            </a:r>
          </a:p>
          <a:p>
            <a:pPr marL="1524000" lvl="2" indent="-609600">
              <a:lnSpc>
                <a:spcPct val="90000"/>
              </a:lnSpc>
              <a:buFontTx/>
              <a:buAutoNum type="alphaLcPeriod"/>
            </a:pPr>
            <a:r>
              <a:rPr lang="en-US" dirty="0" smtClean="0">
                <a:latin typeface="Calibri" charset="0"/>
              </a:rPr>
              <a:t>The DNA is copied before it is wrapped into a chromosome.</a:t>
            </a:r>
          </a:p>
          <a:p>
            <a:pPr marL="1524000" lvl="2" indent="-609600">
              <a:lnSpc>
                <a:spcPct val="90000"/>
              </a:lnSpc>
              <a:buFontTx/>
              <a:buAutoNum type="alphaLcPeriod"/>
            </a:pPr>
            <a:r>
              <a:rPr lang="en-US" dirty="0" smtClean="0">
                <a:latin typeface="Calibri" charset="0"/>
              </a:rPr>
              <a:t>Before </a:t>
            </a:r>
            <a:r>
              <a:rPr lang="en-US" dirty="0">
                <a:latin typeface="Calibri" charset="0"/>
              </a:rPr>
              <a:t>cell divides each DNA </a:t>
            </a:r>
            <a:r>
              <a:rPr lang="en-US" dirty="0" smtClean="0">
                <a:latin typeface="Calibri" charset="0"/>
              </a:rPr>
              <a:t>supercoils into </a:t>
            </a:r>
            <a:r>
              <a:rPr lang="en-US" dirty="0">
                <a:latin typeface="Calibri" charset="0"/>
              </a:rPr>
              <a:t>a </a:t>
            </a:r>
            <a:r>
              <a:rPr lang="en-US" dirty="0" smtClean="0">
                <a:latin typeface="Calibri" charset="0"/>
              </a:rPr>
              <a:t>chromosome</a:t>
            </a:r>
            <a:endParaRPr lang="en-US" dirty="0">
              <a:latin typeface="Calibri" charset="0"/>
            </a:endParaRPr>
          </a:p>
          <a:p>
            <a:pPr marL="1879600" lvl="3" indent="-508000">
              <a:lnSpc>
                <a:spcPct val="90000"/>
              </a:lnSpc>
              <a:buFontTx/>
              <a:buAutoNum type="romanLcPeriod"/>
            </a:pPr>
            <a:r>
              <a:rPr lang="en-US" sz="2200" dirty="0">
                <a:latin typeface="Calibri" charset="0"/>
              </a:rPr>
              <a:t>One side of the chromosome is the </a:t>
            </a:r>
            <a:r>
              <a:rPr lang="en-US" sz="2200" u="sng" dirty="0">
                <a:latin typeface="Calibri" charset="0"/>
              </a:rPr>
              <a:t>original chromosome</a:t>
            </a:r>
          </a:p>
          <a:p>
            <a:pPr marL="1879600" lvl="3" indent="-508000">
              <a:lnSpc>
                <a:spcPct val="90000"/>
              </a:lnSpc>
              <a:buFontTx/>
              <a:buAutoNum type="romanLcPeriod"/>
            </a:pPr>
            <a:r>
              <a:rPr lang="en-US" sz="2200" dirty="0">
                <a:latin typeface="Calibri" charset="0"/>
              </a:rPr>
              <a:t>The other side of the chromosome is the </a:t>
            </a:r>
            <a:r>
              <a:rPr lang="en-US" sz="2200" b="1" u="sng" dirty="0">
                <a:latin typeface="Calibri" charset="0"/>
              </a:rPr>
              <a:t>copy</a:t>
            </a:r>
            <a:r>
              <a:rPr lang="en-US" sz="2200" u="sng" dirty="0">
                <a:latin typeface="Calibri" charset="0"/>
              </a:rPr>
              <a:t> of the original chromosome</a:t>
            </a:r>
            <a:r>
              <a:rPr lang="en-US" sz="2200" u="sng" dirty="0" smtClean="0">
                <a:latin typeface="Calibri" charset="0"/>
              </a:rPr>
              <a:t>.</a:t>
            </a:r>
            <a:endParaRPr lang="en-US" sz="2200" u="sng" dirty="0">
              <a:latin typeface="Calibri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24345" y="3591018"/>
            <a:ext cx="8319655" cy="2802920"/>
            <a:chOff x="0" y="5105400"/>
            <a:chExt cx="9144000" cy="1752600"/>
          </a:xfrm>
        </p:grpSpPr>
        <p:pic>
          <p:nvPicPr>
            <p:cNvPr id="58372" name="Picture 4" descr="DNA Strands original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05400"/>
              <a:ext cx="167640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3" name="Picture 5" descr="DNA Strands original copy Condens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5334000"/>
              <a:ext cx="2057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5" name="Picture 7" descr="DNA - Chromosome Pair Chromosom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5105400"/>
              <a:ext cx="2095500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7" name="Line 12"/>
            <p:cNvSpPr>
              <a:spLocks noChangeShapeType="1"/>
            </p:cNvSpPr>
            <p:nvPr/>
          </p:nvSpPr>
          <p:spPr bwMode="auto">
            <a:xfrm>
              <a:off x="1752600" y="6019800"/>
              <a:ext cx="762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Line 13"/>
            <p:cNvSpPr>
              <a:spLocks noChangeShapeType="1"/>
            </p:cNvSpPr>
            <p:nvPr/>
          </p:nvSpPr>
          <p:spPr bwMode="auto">
            <a:xfrm>
              <a:off x="4724400" y="6019800"/>
              <a:ext cx="762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Text Box 16"/>
            <p:cNvSpPr txBox="1">
              <a:spLocks noChangeArrowheads="1"/>
            </p:cNvSpPr>
            <p:nvPr/>
          </p:nvSpPr>
          <p:spPr bwMode="auto">
            <a:xfrm>
              <a:off x="7772400" y="6183087"/>
              <a:ext cx="1371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Calibri" charset="0"/>
                </a:rPr>
                <a:t>Centromere</a:t>
              </a:r>
            </a:p>
          </p:txBody>
        </p:sp>
      </p:grpSp>
      <p:sp>
        <p:nvSpPr>
          <p:cNvPr id="15" name="Line 10"/>
          <p:cNvSpPr>
            <a:spLocks noChangeShapeType="1"/>
          </p:cNvSpPr>
          <p:nvPr/>
        </p:nvSpPr>
        <p:spPr bwMode="auto">
          <a:xfrm flipH="1" flipV="1">
            <a:off x="6870700" y="5588001"/>
            <a:ext cx="901700" cy="1746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0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513" y="0"/>
            <a:ext cx="8885959" cy="670560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b="1" dirty="0" smtClean="0">
                <a:latin typeface="Calibri" charset="0"/>
              </a:rPr>
              <a:t>The Cell Cycle = Interphase &amp; Mitosis</a:t>
            </a:r>
            <a:endParaRPr lang="en-US" b="1" dirty="0">
              <a:latin typeface="Calibri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u="sng" dirty="0">
                <a:solidFill>
                  <a:srgbClr val="FF0000"/>
                </a:solidFill>
                <a:latin typeface="Calibri" charset="0"/>
              </a:rPr>
              <a:t>Interphase</a:t>
            </a:r>
            <a:r>
              <a:rPr lang="en-US" b="1" dirty="0">
                <a:latin typeface="Calibri" charset="0"/>
              </a:rPr>
              <a:t> – </a:t>
            </a:r>
            <a:r>
              <a:rPr lang="en-US" dirty="0">
                <a:latin typeface="Calibri" charset="0"/>
              </a:rPr>
              <a:t>before </a:t>
            </a:r>
            <a:r>
              <a:rPr lang="en-US" dirty="0" smtClean="0">
                <a:latin typeface="Calibri" charset="0"/>
              </a:rPr>
              <a:t>mitosis (longest phase in the cell cycle)</a:t>
            </a:r>
            <a:endParaRPr lang="en-US" dirty="0">
              <a:latin typeface="Calibri" charset="0"/>
            </a:endParaRPr>
          </a:p>
          <a:p>
            <a:pPr marL="1060450" lvl="1" indent="-660400">
              <a:lnSpc>
                <a:spcPct val="90000"/>
              </a:lnSpc>
            </a:pPr>
            <a:r>
              <a:rPr lang="en-US" b="1" dirty="0">
                <a:latin typeface="Calibri" charset="0"/>
              </a:rPr>
              <a:t>G1 phase</a:t>
            </a:r>
          </a:p>
          <a:p>
            <a:pPr marL="1460500" lvl="2" indent="-660400"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cell growth </a:t>
            </a:r>
          </a:p>
          <a:p>
            <a:pPr marL="1460500" lvl="2" indent="-660400"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production of new organelles</a:t>
            </a:r>
          </a:p>
          <a:p>
            <a:pPr marL="1060450" lvl="1" indent="-660400">
              <a:lnSpc>
                <a:spcPct val="90000"/>
              </a:lnSpc>
            </a:pPr>
            <a:r>
              <a:rPr lang="en-US" b="1" dirty="0" smtClean="0">
                <a:latin typeface="Calibri" charset="0"/>
              </a:rPr>
              <a:t>S </a:t>
            </a:r>
            <a:r>
              <a:rPr lang="en-US" b="1" dirty="0">
                <a:latin typeface="Calibri" charset="0"/>
              </a:rPr>
              <a:t>phase = Double the DNA</a:t>
            </a:r>
          </a:p>
          <a:p>
            <a:pPr marL="1460500" lvl="2" indent="-660400"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DNA replication (duplicate)</a:t>
            </a:r>
          </a:p>
          <a:p>
            <a:pPr marL="1060450" lvl="1" indent="-660400">
              <a:lnSpc>
                <a:spcPct val="90000"/>
              </a:lnSpc>
            </a:pPr>
            <a:r>
              <a:rPr lang="en-US" b="1" dirty="0" smtClean="0">
                <a:latin typeface="Calibri" charset="0"/>
              </a:rPr>
              <a:t>G2 </a:t>
            </a:r>
            <a:r>
              <a:rPr lang="en-US" b="1" dirty="0">
                <a:latin typeface="Calibri" charset="0"/>
              </a:rPr>
              <a:t>phase</a:t>
            </a:r>
          </a:p>
          <a:p>
            <a:pPr marL="1460500" lvl="2" indent="-660400"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cell prepares to </a:t>
            </a:r>
            <a:r>
              <a:rPr lang="en-US" sz="2800" dirty="0" smtClean="0">
                <a:latin typeface="Calibri" charset="0"/>
              </a:rPr>
              <a:t>divide</a:t>
            </a:r>
          </a:p>
          <a:p>
            <a:pPr marL="1460500" lvl="2" indent="-660400">
              <a:lnSpc>
                <a:spcPct val="90000"/>
              </a:lnSpc>
            </a:pPr>
            <a:r>
              <a:rPr lang="en-US" sz="2800" dirty="0"/>
              <a:t>finishes </a:t>
            </a:r>
            <a:r>
              <a:rPr lang="en-US" sz="2800" dirty="0" smtClean="0"/>
              <a:t>growing </a:t>
            </a:r>
          </a:p>
          <a:p>
            <a:pPr marL="1460500" lvl="2" indent="-660400">
              <a:lnSpc>
                <a:spcPct val="90000"/>
              </a:lnSpc>
            </a:pPr>
            <a:r>
              <a:rPr lang="en-US" sz="2800" dirty="0" smtClean="0"/>
              <a:t>DNA </a:t>
            </a:r>
            <a:r>
              <a:rPr lang="en-US" sz="2800" dirty="0"/>
              <a:t>begins to condense (supercoiling</a:t>
            </a:r>
            <a:r>
              <a:rPr lang="en-US" sz="2800" dirty="0" smtClean="0"/>
              <a:t>)</a:t>
            </a:r>
            <a:endParaRPr lang="en-US" sz="2800" dirty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2114"/>
          <a:stretch/>
        </p:blipFill>
        <p:spPr>
          <a:xfrm>
            <a:off x="5972404" y="2180413"/>
            <a:ext cx="2936068" cy="287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5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667000"/>
          </a:xfrm>
        </p:spPr>
        <p:txBody>
          <a:bodyPr>
            <a:normAutofit/>
          </a:bodyPr>
          <a:lstStyle/>
          <a:p>
            <a:pPr marL="400050" lvl="1" indent="0" algn="ctr" eaLnBrk="1" hangingPunct="1">
              <a:lnSpc>
                <a:spcPct val="90000"/>
              </a:lnSpc>
              <a:buNone/>
            </a:pPr>
            <a:r>
              <a:rPr lang="en-US" b="1" dirty="0" smtClean="0">
                <a:latin typeface="Calibri" charset="0"/>
              </a:rPr>
              <a:t>The M (Mitosis) Phase </a:t>
            </a:r>
          </a:p>
          <a:p>
            <a:pPr marL="400050" lvl="1" indent="0" eaLnBrk="1" hangingPunct="1">
              <a:lnSpc>
                <a:spcPct val="90000"/>
              </a:lnSpc>
              <a:buNone/>
            </a:pPr>
            <a:r>
              <a:rPr lang="en-US" b="1" u="sng" dirty="0" smtClean="0">
                <a:latin typeface="Calibri" charset="0"/>
              </a:rPr>
              <a:t>Prophase</a:t>
            </a:r>
          </a:p>
          <a:p>
            <a:pPr marL="1314450" lvl="2" indent="-514350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Chromosomes shorten, thicken and become visible</a:t>
            </a:r>
          </a:p>
          <a:p>
            <a:pPr marL="1314450" lvl="2" indent="-514350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Nucleus and other organelles break down and disappear</a:t>
            </a:r>
          </a:p>
          <a:p>
            <a:pPr marL="1314450" lvl="2" indent="-514350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Organelles called </a:t>
            </a:r>
            <a:r>
              <a:rPr lang="en-US" b="1" dirty="0" smtClean="0">
                <a:solidFill>
                  <a:srgbClr val="FF0000"/>
                </a:solidFill>
                <a:latin typeface="Calibri" charset="0"/>
              </a:rPr>
              <a:t>Centrioles</a:t>
            </a:r>
            <a:r>
              <a:rPr lang="en-US" dirty="0" smtClean="0">
                <a:latin typeface="Calibri" charset="0"/>
              </a:rPr>
              <a:t> begin to make spindle fibers</a:t>
            </a:r>
            <a:endParaRPr lang="en-US" dirty="0">
              <a:latin typeface="Calibri" charset="0"/>
            </a:endParaRPr>
          </a:p>
        </p:txBody>
      </p:sp>
      <p:pic>
        <p:nvPicPr>
          <p:cNvPr id="9220" name="Picture 4" descr="early_late_prophase1_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0"/>
            <a:ext cx="3657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mlbio10a0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4114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92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-1"/>
            <a:ext cx="8229600" cy="2841625"/>
          </a:xfrm>
        </p:spPr>
        <p:txBody>
          <a:bodyPr>
            <a:normAutofit/>
          </a:bodyPr>
          <a:lstStyle/>
          <a:p>
            <a:pPr marL="457200" lvl="1" indent="0" algn="ctr">
              <a:lnSpc>
                <a:spcPct val="90000"/>
              </a:lnSpc>
              <a:buNone/>
            </a:pPr>
            <a:r>
              <a:rPr lang="en-US" sz="3500" b="1" dirty="0" smtClean="0">
                <a:latin typeface="Calibri" charset="0"/>
              </a:rPr>
              <a:t>The M (Mitosis) Phase </a:t>
            </a:r>
            <a:endParaRPr lang="en-US" sz="3500" b="1" u="sng" dirty="0" smtClean="0">
              <a:latin typeface="Calibri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2600" b="1" u="sng" dirty="0" smtClean="0">
                <a:latin typeface="Calibri" charset="0"/>
              </a:rPr>
              <a:t>Metaphase</a:t>
            </a:r>
            <a:endParaRPr lang="en-US" sz="2600" b="1" u="sng" dirty="0">
              <a:latin typeface="Calibri" charset="0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latin typeface="Calibri" charset="0"/>
              </a:rPr>
              <a:t>spindle fibers become present and attach to centromeres of chromosome pair.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libri" charset="0"/>
              </a:rPr>
              <a:t>chromosomes line at center of cell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(metaphase plate = equator) </a:t>
            </a:r>
          </a:p>
        </p:txBody>
      </p:sp>
      <p:pic>
        <p:nvPicPr>
          <p:cNvPr id="11267" name="Picture 5" descr="metaphase1_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68649"/>
            <a:ext cx="4679156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 descr="mlbio10a0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68563"/>
            <a:ext cx="4038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40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1153</Words>
  <Application>Microsoft Office PowerPoint</Application>
  <PresentationFormat>On-screen Show (4:3)</PresentationFormat>
  <Paragraphs>157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Unit 4a</vt:lpstr>
      <vt:lpstr>Structure of DNA</vt:lpstr>
      <vt:lpstr>DNA Packing (Supercoiling) &amp; Unpacking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4b</vt:lpstr>
      <vt:lpstr>Meiosis- The creation of sex cells</vt:lpstr>
      <vt:lpstr>PowerPoint Presentation</vt:lpstr>
      <vt:lpstr>Meiosis I</vt:lpstr>
      <vt:lpstr>PowerPoint Presentation</vt:lpstr>
      <vt:lpstr>PowerPoint Presentation</vt:lpstr>
      <vt:lpstr>PowerPoint Presentation</vt:lpstr>
      <vt:lpstr>PowerPoint Presentation</vt:lpstr>
      <vt:lpstr>Meiosis II</vt:lpstr>
      <vt:lpstr>   </vt:lpstr>
      <vt:lpstr>PowerPoint Presentation</vt:lpstr>
      <vt:lpstr>    </vt:lpstr>
      <vt:lpstr>PowerPoint Presentation</vt:lpstr>
      <vt:lpstr>Mitosis vs Meiosis</vt:lpstr>
      <vt:lpstr>Mitosis vs Meiosis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Misa Sato</dc:creator>
  <cp:lastModifiedBy>Windows User</cp:lastModifiedBy>
  <cp:revision>32</cp:revision>
  <dcterms:created xsi:type="dcterms:W3CDTF">2014-06-23T14:59:26Z</dcterms:created>
  <dcterms:modified xsi:type="dcterms:W3CDTF">2014-11-05T15:09:35Z</dcterms:modified>
</cp:coreProperties>
</file>