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81" r:id="rId3"/>
    <p:sldId id="291" r:id="rId4"/>
    <p:sldId id="283" r:id="rId5"/>
    <p:sldId id="282" r:id="rId6"/>
    <p:sldId id="284" r:id="rId7"/>
    <p:sldId id="321" r:id="rId8"/>
    <p:sldId id="290" r:id="rId9"/>
    <p:sldId id="286" r:id="rId10"/>
    <p:sldId id="285" r:id="rId11"/>
    <p:sldId id="287" r:id="rId12"/>
    <p:sldId id="278" r:id="rId13"/>
    <p:sldId id="292" r:id="rId14"/>
    <p:sldId id="264" r:id="rId15"/>
    <p:sldId id="319" r:id="rId16"/>
    <p:sldId id="261" r:id="rId17"/>
    <p:sldId id="320" r:id="rId18"/>
    <p:sldId id="262" r:id="rId19"/>
    <p:sldId id="317" r:id="rId20"/>
    <p:sldId id="318" r:id="rId21"/>
    <p:sldId id="322" r:id="rId22"/>
    <p:sldId id="275" r:id="rId23"/>
    <p:sldId id="306" r:id="rId24"/>
    <p:sldId id="307" r:id="rId25"/>
    <p:sldId id="269" r:id="rId26"/>
    <p:sldId id="323" r:id="rId27"/>
    <p:sldId id="324" r:id="rId28"/>
    <p:sldId id="310" r:id="rId29"/>
    <p:sldId id="308" r:id="rId30"/>
    <p:sldId id="311" r:id="rId31"/>
    <p:sldId id="312" r:id="rId32"/>
    <p:sldId id="325" r:id="rId33"/>
    <p:sldId id="314" r:id="rId34"/>
    <p:sldId id="313" r:id="rId3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100" d="100"/>
          <a:sy n="100" d="100"/>
        </p:scale>
        <p:origin x="-3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85C8B2-5A98-4981-A70C-7E7C1E0FD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62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E973D-90BF-43FC-95BD-46C867E86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8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DC23-60A0-41DD-8743-CFA7297DD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1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D010-5C96-4DA3-8FD3-B86B88EE1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05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CB016-32F2-4AEE-BBB3-B8D8F54AE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6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9B210-FAE1-42B7-95E6-5811759A9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0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C4FC-F091-4A4F-9583-DA993C67A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C14D9-ECDA-484D-BBDF-D46D141D4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89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F92D0-F773-45DE-B440-D146B6BCE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33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096A5-0A78-4341-876C-469000382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0EB91-515D-4B39-A8B8-411C1CFE0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236C-A308-4C56-ACC5-ED71AF9E7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74A5-30BE-4383-A64D-0EE8F2550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B8CD70-072B-477B-B104-3A2454BF7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www.ndsu.nodak.edu/instruct/mcclean/plsc431/mendel/hum-ped-rec.gif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youtube.com/watch?feature=player_embedded&amp;v=cYZyvxpsCj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ystic_fibrosis" TargetMode="External"/><Relationship Id="rId2" Type="http://schemas.openxmlformats.org/officeDocument/2006/relationships/hyperlink" Target="http://en.wikipedia.org/wiki/Color_blindnes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en.wikipedia.org/wiki/Sickle-cell_disease" TargetMode="External"/><Relationship Id="rId5" Type="http://schemas.openxmlformats.org/officeDocument/2006/relationships/hyperlink" Target="http://en.wikipedia.org/wiki/Haemophilia" TargetMode="External"/><Relationship Id="rId4" Type="http://schemas.openxmlformats.org/officeDocument/2006/relationships/hyperlink" Target="http://en.wikipedia.org/wiki/Down_syndrome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000" dirty="0" smtClean="0">
                <a:latin typeface="Calibri" pitchFamily="34" charset="0"/>
              </a:rPr>
              <a:t>Unit 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5500" dirty="0" smtClean="0">
                <a:latin typeface="Calibri" pitchFamily="34" charset="0"/>
              </a:rPr>
              <a:t>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91600" cy="5715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Dominant</a:t>
            </a:r>
            <a:endParaRPr lang="en-US" altLang="en-US" sz="2800" b="1" dirty="0" smtClean="0">
              <a:latin typeface="Calibri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Trait </a:t>
            </a:r>
            <a:r>
              <a:rPr lang="en-US" altLang="en-US" dirty="0">
                <a:latin typeface="Calibri" pitchFamily="34" charset="0"/>
              </a:rPr>
              <a:t>that shows up and will hide the recessive </a:t>
            </a:r>
            <a:r>
              <a:rPr lang="en-US" altLang="en-US" dirty="0" smtClean="0">
                <a:latin typeface="Calibri" pitchFamily="34" charset="0"/>
              </a:rPr>
              <a:t>allele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Examples</a:t>
            </a:r>
            <a:r>
              <a:rPr lang="en-US" altLang="en-US" dirty="0">
                <a:latin typeface="Calibri" pitchFamily="34" charset="0"/>
              </a:rPr>
              <a:t>: </a:t>
            </a:r>
            <a:r>
              <a:rPr lang="en-US" altLang="en-US" b="1" u="sng" dirty="0">
                <a:latin typeface="Calibri" pitchFamily="34" charset="0"/>
              </a:rPr>
              <a:t>HH</a:t>
            </a:r>
            <a:r>
              <a:rPr lang="en-US" altLang="en-US" b="1" dirty="0">
                <a:latin typeface="Calibri" pitchFamily="34" charset="0"/>
              </a:rPr>
              <a:t> &amp; </a:t>
            </a:r>
            <a:r>
              <a:rPr lang="en-US" altLang="en-US" b="1" u="sng" dirty="0" err="1">
                <a:latin typeface="Calibri" pitchFamily="34" charset="0"/>
              </a:rPr>
              <a:t>Hh</a:t>
            </a:r>
            <a:r>
              <a:rPr lang="en-US" altLang="en-US" b="1" dirty="0">
                <a:latin typeface="Calibri" pitchFamily="34" charset="0"/>
              </a:rPr>
              <a:t> = Tall</a:t>
            </a:r>
            <a:endParaRPr lang="en-US" altLang="en-US" b="1" u="sng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Recessive</a:t>
            </a:r>
            <a:endParaRPr lang="en-US" altLang="en-US" sz="2800" b="1" dirty="0" smtClean="0">
              <a:latin typeface="Calibri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Trait </a:t>
            </a:r>
            <a:r>
              <a:rPr lang="en-US" altLang="en-US" dirty="0">
                <a:latin typeface="Calibri" pitchFamily="34" charset="0"/>
              </a:rPr>
              <a:t>that can be hidden by the dominant </a:t>
            </a:r>
            <a:r>
              <a:rPr lang="en-US" altLang="en-US" dirty="0" smtClean="0">
                <a:latin typeface="Calibri" pitchFamily="34" charset="0"/>
              </a:rPr>
              <a:t>allele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>
                <a:latin typeface="Calibri" pitchFamily="34" charset="0"/>
              </a:rPr>
              <a:t>Must </a:t>
            </a:r>
            <a:r>
              <a:rPr lang="en-US" altLang="en-US" b="1" dirty="0">
                <a:latin typeface="Calibri" pitchFamily="34" charset="0"/>
              </a:rPr>
              <a:t>have two recessive allele to show recessive </a:t>
            </a:r>
            <a:r>
              <a:rPr lang="en-US" altLang="en-US" b="1" dirty="0" smtClean="0">
                <a:latin typeface="Calibri" pitchFamily="34" charset="0"/>
              </a:rPr>
              <a:t>trait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Examples</a:t>
            </a:r>
            <a:r>
              <a:rPr lang="en-US" altLang="en-US" dirty="0">
                <a:latin typeface="Calibri" pitchFamily="34" charset="0"/>
              </a:rPr>
              <a:t>: </a:t>
            </a:r>
            <a:r>
              <a:rPr lang="en-US" altLang="en-US" b="1" u="sng" dirty="0" err="1">
                <a:latin typeface="Calibri" pitchFamily="34" charset="0"/>
              </a:rPr>
              <a:t>hh</a:t>
            </a:r>
            <a:r>
              <a:rPr lang="en-US" altLang="en-US" b="1" dirty="0">
                <a:latin typeface="Calibri" pitchFamily="34" charset="0"/>
              </a:rPr>
              <a:t> = </a:t>
            </a:r>
            <a:r>
              <a:rPr lang="en-US" altLang="en-US" b="1" dirty="0" smtClean="0">
                <a:latin typeface="Calibri" pitchFamily="34" charset="0"/>
              </a:rPr>
              <a:t>short</a:t>
            </a:r>
            <a:endParaRPr lang="en-US" altLang="en-US" b="1" u="sng" dirty="0" smtClean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Phenotype</a:t>
            </a:r>
            <a:r>
              <a:rPr lang="en-US" altLang="en-US" sz="2800" b="1" dirty="0" smtClean="0">
                <a:latin typeface="Calibri" pitchFamily="34" charset="0"/>
              </a:rPr>
              <a:t>-</a:t>
            </a:r>
            <a:r>
              <a:rPr lang="en-US" altLang="en-US" sz="2800" dirty="0" smtClean="0">
                <a:latin typeface="Calibri" pitchFamily="34" charset="0"/>
              </a:rPr>
              <a:t> What </a:t>
            </a:r>
            <a:r>
              <a:rPr lang="en-US" altLang="en-US" sz="2800" dirty="0">
                <a:latin typeface="Calibri" pitchFamily="34" charset="0"/>
              </a:rPr>
              <a:t>the organism looks </a:t>
            </a:r>
            <a:r>
              <a:rPr lang="en-US" altLang="en-US" sz="2800" dirty="0" smtClean="0">
                <a:latin typeface="Calibri" pitchFamily="34" charset="0"/>
              </a:rPr>
              <a:t>like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Genotype- </a:t>
            </a:r>
            <a:r>
              <a:rPr lang="en-US" altLang="en-US" sz="2800" dirty="0" smtClean="0">
                <a:latin typeface="Calibri" pitchFamily="34" charset="0"/>
              </a:rPr>
              <a:t>The </a:t>
            </a:r>
            <a:r>
              <a:rPr lang="en-US" altLang="en-US" sz="2800" dirty="0">
                <a:latin typeface="Calibri" pitchFamily="34" charset="0"/>
              </a:rPr>
              <a:t>allele combination an organism contains. [</a:t>
            </a:r>
            <a:r>
              <a:rPr lang="en-US" altLang="en-US" sz="2800" b="1" u="sng" dirty="0">
                <a:latin typeface="Calibri" pitchFamily="34" charset="0"/>
              </a:rPr>
              <a:t>HH</a:t>
            </a:r>
            <a:r>
              <a:rPr lang="en-US" altLang="en-US" sz="2800" b="1" dirty="0">
                <a:latin typeface="Calibri" pitchFamily="34" charset="0"/>
              </a:rPr>
              <a:t> or </a:t>
            </a:r>
            <a:r>
              <a:rPr lang="en-US" altLang="en-US" sz="2800" b="1" u="sng" dirty="0" err="1">
                <a:latin typeface="Calibri" pitchFamily="34" charset="0"/>
              </a:rPr>
              <a:t>Hh</a:t>
            </a:r>
            <a:r>
              <a:rPr lang="en-US" altLang="en-US" sz="2800" b="1" dirty="0">
                <a:latin typeface="Calibri" pitchFamily="34" charset="0"/>
              </a:rPr>
              <a:t> or </a:t>
            </a:r>
            <a:r>
              <a:rPr lang="en-US" altLang="en-US" sz="2800" b="1" u="sng" dirty="0" err="1">
                <a:latin typeface="Calibri" pitchFamily="34" charset="0"/>
              </a:rPr>
              <a:t>hh</a:t>
            </a:r>
            <a:r>
              <a:rPr lang="en-US" altLang="en-US" sz="2800" dirty="0">
                <a:latin typeface="Calibri" pitchFamily="34" charset="0"/>
              </a:rPr>
              <a:t>]</a:t>
            </a:r>
          </a:p>
          <a:p>
            <a:endParaRPr lang="en-US" dirty="0"/>
          </a:p>
        </p:txBody>
      </p:sp>
      <p:pic>
        <p:nvPicPr>
          <p:cNvPr id="4" name="Picture 4" descr="MPj042856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67200"/>
            <a:ext cx="1609331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6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Combinations of Alleles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>
                <a:latin typeface="Calibri" pitchFamily="34" charset="0"/>
              </a:rPr>
              <a:t>Homozygous </a:t>
            </a:r>
            <a:r>
              <a:rPr lang="en-US" altLang="en-US" sz="2800" b="1" u="sng" dirty="0" smtClean="0">
                <a:latin typeface="Calibri" pitchFamily="34" charset="0"/>
              </a:rPr>
              <a:t>Dominant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Having </a:t>
            </a:r>
            <a:r>
              <a:rPr lang="en-US" altLang="en-US" dirty="0">
                <a:latin typeface="Calibri" pitchFamily="34" charset="0"/>
              </a:rPr>
              <a:t>2 dominant alleles	</a:t>
            </a:r>
            <a:endParaRPr lang="en-US" altLang="en-US" dirty="0" smtClean="0">
              <a:latin typeface="Calibri" pitchFamily="34" charset="0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</a:t>
            </a:r>
            <a:r>
              <a:rPr lang="en-US" altLang="en-US" dirty="0">
                <a:latin typeface="Calibri" pitchFamily="34" charset="0"/>
              </a:rPr>
              <a:t>: </a:t>
            </a:r>
            <a:r>
              <a:rPr lang="en-US" altLang="en-US" b="1" u="sng" dirty="0">
                <a:latin typeface="Calibri" pitchFamily="34" charset="0"/>
              </a:rPr>
              <a:t>HH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 smtClean="0">
                <a:latin typeface="Calibri" pitchFamily="34" charset="0"/>
              </a:rPr>
              <a:t>Heterozygous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Having </a:t>
            </a:r>
            <a:r>
              <a:rPr lang="en-US" altLang="en-US" dirty="0">
                <a:latin typeface="Calibri" pitchFamily="34" charset="0"/>
              </a:rPr>
              <a:t>1 dominant allele and 1 recessive </a:t>
            </a:r>
            <a:r>
              <a:rPr lang="en-US" altLang="en-US" dirty="0" smtClean="0">
                <a:latin typeface="Calibri" pitchFamily="34" charset="0"/>
              </a:rPr>
              <a:t>allele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</a:t>
            </a:r>
            <a:r>
              <a:rPr lang="en-US" altLang="en-US" dirty="0">
                <a:latin typeface="Calibri" pitchFamily="34" charset="0"/>
              </a:rPr>
              <a:t>: </a:t>
            </a:r>
            <a:r>
              <a:rPr lang="en-US" altLang="en-US" b="1" u="sng" dirty="0" err="1">
                <a:latin typeface="Calibri" pitchFamily="34" charset="0"/>
              </a:rPr>
              <a:t>Hh</a:t>
            </a:r>
            <a:endParaRPr lang="en-US" altLang="en-US" b="1" u="sng" dirty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u="sng" dirty="0">
                <a:latin typeface="Calibri" pitchFamily="34" charset="0"/>
              </a:rPr>
              <a:t>Homozygous </a:t>
            </a:r>
            <a:r>
              <a:rPr lang="en-US" altLang="en-US" sz="2800" b="1" u="sng" dirty="0" smtClean="0">
                <a:latin typeface="Calibri" pitchFamily="34" charset="0"/>
              </a:rPr>
              <a:t>Recessive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Having 2 recessive alleles		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Example: </a:t>
            </a:r>
            <a:r>
              <a:rPr lang="en-US" altLang="en-US" b="1" u="sng" dirty="0" err="1" smtClean="0">
                <a:latin typeface="Calibri" pitchFamily="34" charset="0"/>
              </a:rPr>
              <a:t>hh</a:t>
            </a:r>
            <a:endParaRPr lang="en-US" altLang="en-US" b="1" u="sng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29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3000" b="1" u="sng" dirty="0" smtClean="0">
                <a:latin typeface="Calibri" pitchFamily="34" charset="0"/>
              </a:rPr>
              <a:t>Monohybrid </a:t>
            </a:r>
            <a:r>
              <a:rPr lang="en-US" altLang="en-US" sz="3000" b="1" u="sng" dirty="0" err="1" smtClean="0">
                <a:latin typeface="Calibri" pitchFamily="34" charset="0"/>
              </a:rPr>
              <a:t>Punnet</a:t>
            </a:r>
            <a:r>
              <a:rPr lang="en-US" altLang="en-US" sz="3000" b="1" u="sng" dirty="0" smtClean="0">
                <a:latin typeface="Calibri" pitchFamily="34" charset="0"/>
              </a:rPr>
              <a:t> Square Set Up:                                 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Both parents are heterozygous for being tall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Monohybrid cross is </a:t>
            </a:r>
            <a:r>
              <a:rPr lang="en-US" altLang="en-US" sz="2800" dirty="0" err="1" smtClean="0">
                <a:latin typeface="Calibri" pitchFamily="34" charset="0"/>
              </a:rPr>
              <a:t>Hh</a:t>
            </a:r>
            <a:r>
              <a:rPr lang="en-US" altLang="en-US" sz="2800" dirty="0" smtClean="0">
                <a:latin typeface="Calibri" pitchFamily="34" charset="0"/>
              </a:rPr>
              <a:t>  x  </a:t>
            </a:r>
            <a:r>
              <a:rPr lang="en-US" altLang="en-US" sz="2800" dirty="0" err="1" smtClean="0">
                <a:latin typeface="Calibri" pitchFamily="34" charset="0"/>
              </a:rPr>
              <a:t>Hh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</a:p>
          <a:p>
            <a:pPr marL="577850" indent="-57785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u="sng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600" dirty="0" smtClean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600" u="sng" dirty="0" smtClean="0">
                <a:latin typeface="Calibri" pitchFamily="34" charset="0"/>
              </a:rPr>
              <a:t>Genotype: </a:t>
            </a:r>
            <a:r>
              <a:rPr lang="en-US" altLang="en-US" sz="2400" dirty="0" smtClean="0">
                <a:latin typeface="Calibri" pitchFamily="34" charset="0"/>
              </a:rPr>
              <a:t>HH = 1/4 or 25%, </a:t>
            </a:r>
            <a:r>
              <a:rPr lang="en-US" altLang="en-US" sz="2400" dirty="0" err="1" smtClean="0">
                <a:latin typeface="Calibri" pitchFamily="34" charset="0"/>
              </a:rPr>
              <a:t>Hh</a:t>
            </a:r>
            <a:r>
              <a:rPr lang="en-US" altLang="en-US" sz="2400" dirty="0" smtClean="0">
                <a:latin typeface="Calibri" pitchFamily="34" charset="0"/>
              </a:rPr>
              <a:t> = 2/4 or 50%  &amp; </a:t>
            </a:r>
            <a:r>
              <a:rPr lang="en-US" altLang="en-US" sz="2400" dirty="0" err="1" smtClean="0">
                <a:latin typeface="Calibri" pitchFamily="34" charset="0"/>
              </a:rPr>
              <a:t>hh</a:t>
            </a:r>
            <a:r>
              <a:rPr lang="en-US" altLang="en-US" sz="2400" dirty="0" smtClean="0">
                <a:latin typeface="Calibri" pitchFamily="34" charset="0"/>
              </a:rPr>
              <a:t> = 1/4 or 25%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600" u="sng" dirty="0" smtClean="0">
                <a:latin typeface="Calibri" pitchFamily="34" charset="0"/>
              </a:rPr>
              <a:t>Phenotype: </a:t>
            </a:r>
            <a:r>
              <a:rPr lang="en-US" altLang="en-US" sz="2400" dirty="0" smtClean="0">
                <a:latin typeface="Calibri" pitchFamily="34" charset="0"/>
              </a:rPr>
              <a:t>Tall = 3/4 </a:t>
            </a:r>
            <a:r>
              <a:rPr lang="en-US" altLang="en-US" sz="2400" dirty="0">
                <a:latin typeface="Calibri" pitchFamily="34" charset="0"/>
              </a:rPr>
              <a:t>or </a:t>
            </a:r>
            <a:r>
              <a:rPr lang="en-US" altLang="en-US" sz="2400" dirty="0" smtClean="0">
                <a:latin typeface="Calibri" pitchFamily="34" charset="0"/>
              </a:rPr>
              <a:t>75% and short </a:t>
            </a:r>
            <a:r>
              <a:rPr lang="en-US" altLang="en-US" sz="2400" dirty="0">
                <a:latin typeface="Calibri" pitchFamily="34" charset="0"/>
              </a:rPr>
              <a:t>1/4 or 25</a:t>
            </a:r>
            <a:r>
              <a:rPr lang="en-US" altLang="en-US" sz="2400" dirty="0" smtClean="0">
                <a:latin typeface="Calibri" pitchFamily="34" charset="0"/>
              </a:rPr>
              <a:t>%</a:t>
            </a:r>
            <a:endParaRPr lang="en-US" altLang="en-US" sz="2400" dirty="0" smtClean="0"/>
          </a:p>
        </p:txBody>
      </p:sp>
      <p:graphicFrame>
        <p:nvGraphicFramePr>
          <p:cNvPr id="4" name="Group 34"/>
          <p:cNvGraphicFramePr>
            <a:graphicFrameLocks noGrp="1"/>
          </p:cNvGraphicFramePr>
          <p:nvPr/>
        </p:nvGraphicFramePr>
        <p:xfrm>
          <a:off x="2438400" y="3810000"/>
          <a:ext cx="3962400" cy="1651001"/>
        </p:xfrm>
        <a:graphic>
          <a:graphicData uri="http://schemas.openxmlformats.org/drawingml/2006/table">
            <a:tbl>
              <a:tblPr/>
              <a:tblGrid>
                <a:gridCol w="1320800"/>
                <a:gridCol w="1320800"/>
                <a:gridCol w="1320800"/>
              </a:tblGrid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Left Brace 4"/>
          <p:cNvSpPr/>
          <p:nvPr/>
        </p:nvSpPr>
        <p:spPr>
          <a:xfrm>
            <a:off x="1828800" y="4343400"/>
            <a:ext cx="4572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Left Brace 5"/>
          <p:cNvSpPr/>
          <p:nvPr/>
        </p:nvSpPr>
        <p:spPr>
          <a:xfrm rot="5400000">
            <a:off x="4800600" y="3048000"/>
            <a:ext cx="457200" cy="10668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89" name="TextBox 6"/>
          <p:cNvSpPr txBox="1">
            <a:spLocks noChangeArrowheads="1"/>
          </p:cNvSpPr>
          <p:nvPr/>
        </p:nvSpPr>
        <p:spPr bwMode="auto">
          <a:xfrm>
            <a:off x="2895600" y="30480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Possible Alleles individual Sperm cells have from Father </a:t>
            </a:r>
          </a:p>
        </p:txBody>
      </p:sp>
      <p:sp>
        <p:nvSpPr>
          <p:cNvPr id="7190" name="TextBox 8"/>
          <p:cNvSpPr txBox="1">
            <a:spLocks noChangeArrowheads="1"/>
          </p:cNvSpPr>
          <p:nvPr/>
        </p:nvSpPr>
        <p:spPr bwMode="auto">
          <a:xfrm>
            <a:off x="381000" y="4267200"/>
            <a:ext cx="175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Possible Alleles individual Egg cells have from Mother</a:t>
            </a:r>
          </a:p>
        </p:txBody>
      </p:sp>
      <p:sp>
        <p:nvSpPr>
          <p:cNvPr id="8" name="Oval 7"/>
          <p:cNvSpPr/>
          <p:nvPr/>
        </p:nvSpPr>
        <p:spPr>
          <a:xfrm>
            <a:off x="3657600" y="4267200"/>
            <a:ext cx="2895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629400" y="4953000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TextBox 10"/>
          <p:cNvSpPr txBox="1">
            <a:spLocks noChangeArrowheads="1"/>
          </p:cNvSpPr>
          <p:nvPr/>
        </p:nvSpPr>
        <p:spPr bwMode="auto">
          <a:xfrm>
            <a:off x="7391400" y="3886200"/>
            <a:ext cx="1752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Possible offspring </a:t>
            </a:r>
            <a:r>
              <a:rPr lang="en-US" altLang="en-US" dirty="0"/>
              <a:t>and the Alleles each </a:t>
            </a:r>
            <a:r>
              <a:rPr lang="en-US" altLang="en-US" dirty="0" smtClean="0"/>
              <a:t>offspring could </a:t>
            </a:r>
            <a:r>
              <a:rPr lang="en-US" altLang="en-US" dirty="0"/>
              <a:t>receive.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/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Monohybrid Punnett Square</a:t>
            </a:r>
            <a:r>
              <a:rPr lang="en-US" altLang="en-US" u="sng" dirty="0">
                <a:latin typeface="Calibri" pitchFamily="34" charset="0"/>
              </a:rPr>
              <a:t/>
            </a:r>
            <a:br>
              <a:rPr lang="en-US" altLang="en-US" u="sng" dirty="0">
                <a:latin typeface="Calibri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1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Dihybrid Cross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dirty="0">
                <a:latin typeface="Calibri" pitchFamily="34" charset="0"/>
              </a:rPr>
              <a:t>Dihybrid </a:t>
            </a:r>
            <a:r>
              <a:rPr lang="en-US" altLang="en-US" sz="2800" b="1" dirty="0" smtClean="0">
                <a:latin typeface="Calibri" pitchFamily="34" charset="0"/>
              </a:rPr>
              <a:t>Crosses </a:t>
            </a:r>
            <a:r>
              <a:rPr lang="en-US" altLang="en-US" sz="2800" dirty="0" smtClean="0">
                <a:latin typeface="Calibri" pitchFamily="34" charset="0"/>
              </a:rPr>
              <a:t>= </a:t>
            </a:r>
            <a:r>
              <a:rPr lang="en-US" altLang="en-US" sz="2800" dirty="0">
                <a:latin typeface="Calibri" pitchFamily="34" charset="0"/>
              </a:rPr>
              <a:t>(Creates more varied </a:t>
            </a:r>
            <a:r>
              <a:rPr lang="en-US" altLang="en-US" sz="2800" dirty="0" smtClean="0">
                <a:latin typeface="Calibri" pitchFamily="34" charset="0"/>
              </a:rPr>
              <a:t>hybrids)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4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Calibri" pitchFamily="34" charset="0"/>
              </a:rPr>
              <a:t>2 </a:t>
            </a:r>
            <a:r>
              <a:rPr lang="en-US" altLang="en-US" dirty="0">
                <a:latin typeface="Calibri" pitchFamily="34" charset="0"/>
              </a:rPr>
              <a:t>traits that differ between </a:t>
            </a:r>
            <a:r>
              <a:rPr lang="en-US" altLang="en-US" dirty="0" smtClean="0">
                <a:latin typeface="Calibri" pitchFamily="34" charset="0"/>
              </a:rPr>
              <a:t>parents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Calibri" pitchFamily="34" charset="0"/>
              </a:rPr>
              <a:t>Example </a:t>
            </a:r>
            <a:r>
              <a:rPr lang="en-US" altLang="en-US" dirty="0">
                <a:latin typeface="Calibri" pitchFamily="34" charset="0"/>
              </a:rPr>
              <a:t>Traits: Height and </a:t>
            </a:r>
            <a:r>
              <a:rPr lang="en-US" altLang="en-US" dirty="0" smtClean="0">
                <a:latin typeface="Calibri" pitchFamily="34" charset="0"/>
              </a:rPr>
              <a:t>shape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>
                <a:latin typeface="Calibri" pitchFamily="34" charset="0"/>
              </a:rPr>
              <a:t>Each </a:t>
            </a:r>
            <a:r>
              <a:rPr lang="en-US" altLang="en-US" dirty="0">
                <a:latin typeface="Calibri" pitchFamily="34" charset="0"/>
              </a:rPr>
              <a:t>trait gets one letter </a:t>
            </a:r>
            <a:r>
              <a:rPr lang="en-US" altLang="en-US" dirty="0" smtClean="0">
                <a:latin typeface="Calibri" pitchFamily="34" charset="0"/>
              </a:rPr>
              <a:t>=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</a:rPr>
              <a:t>Height </a:t>
            </a:r>
            <a:r>
              <a:rPr lang="en-US" altLang="en-US" sz="2800" dirty="0">
                <a:latin typeface="Calibri" pitchFamily="34" charset="0"/>
              </a:rPr>
              <a:t>= </a:t>
            </a:r>
            <a:r>
              <a:rPr lang="en-US" altLang="en-US" sz="2800" dirty="0" smtClean="0">
                <a:latin typeface="Calibri" pitchFamily="34" charset="0"/>
              </a:rPr>
              <a:t>H is tall &amp; h is short  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</a:rPr>
              <a:t>Shape  </a:t>
            </a:r>
            <a:r>
              <a:rPr lang="en-US" altLang="en-US" sz="2800" dirty="0">
                <a:latin typeface="Calibri" pitchFamily="34" charset="0"/>
              </a:rPr>
              <a:t>=</a:t>
            </a:r>
            <a:r>
              <a:rPr lang="en-US" altLang="en-US" sz="2800" dirty="0" smtClean="0">
                <a:latin typeface="Calibri" pitchFamily="34" charset="0"/>
              </a:rPr>
              <a:t>R is round &amp; r is wrinkled 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1100" dirty="0" smtClean="0">
              <a:latin typeface="Calibri" pitchFamily="34" charset="0"/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  <a:sym typeface="Wingdings" pitchFamily="2" charset="2"/>
              </a:rPr>
              <a:t>One parent</a:t>
            </a:r>
            <a:r>
              <a:rPr lang="en-US" altLang="en-US" sz="2800" dirty="0" smtClean="0">
                <a:latin typeface="Calibri" pitchFamily="34" charset="0"/>
              </a:rPr>
              <a:t> is </a:t>
            </a:r>
            <a:r>
              <a:rPr lang="en-US" altLang="en-US" sz="2800" u="sng" dirty="0" smtClean="0">
                <a:latin typeface="Calibri" pitchFamily="34" charset="0"/>
              </a:rPr>
              <a:t>heterozygous</a:t>
            </a:r>
            <a:r>
              <a:rPr lang="en-US" altLang="en-US" sz="2800" dirty="0" smtClean="0">
                <a:latin typeface="Calibri" pitchFamily="34" charset="0"/>
              </a:rPr>
              <a:t> tall and </a:t>
            </a:r>
            <a:r>
              <a:rPr lang="en-US" altLang="en-US" sz="2800" u="sng" dirty="0" smtClean="0">
                <a:latin typeface="Calibri" pitchFamily="34" charset="0"/>
              </a:rPr>
              <a:t>heterozygous</a:t>
            </a:r>
            <a:r>
              <a:rPr lang="en-US" altLang="en-US" sz="2800" dirty="0" smtClean="0">
                <a:latin typeface="Calibri" pitchFamily="34" charset="0"/>
              </a:rPr>
              <a:t> round (</a:t>
            </a:r>
            <a:r>
              <a:rPr lang="en-US" altLang="en-US" sz="2800" dirty="0" err="1" smtClean="0">
                <a:latin typeface="Calibri" pitchFamily="34" charset="0"/>
              </a:rPr>
              <a:t>Hh</a:t>
            </a:r>
            <a:r>
              <a:rPr lang="en-US" altLang="en-US" sz="2800" dirty="0" smtClean="0">
                <a:latin typeface="Calibri" pitchFamily="34" charset="0"/>
              </a:rPr>
              <a:t> and Rr)</a:t>
            </a: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100" dirty="0" smtClean="0"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</a:rPr>
              <a:t>One </a:t>
            </a:r>
            <a:r>
              <a:rPr lang="en-US" altLang="en-US" sz="2800" dirty="0">
                <a:latin typeface="Calibri" pitchFamily="34" charset="0"/>
              </a:rPr>
              <a:t>parent is </a:t>
            </a:r>
            <a:r>
              <a:rPr lang="en-US" altLang="en-US" sz="2800" u="sng" dirty="0">
                <a:latin typeface="Calibri" pitchFamily="34" charset="0"/>
              </a:rPr>
              <a:t>homozygous</a:t>
            </a:r>
            <a:r>
              <a:rPr lang="en-US" altLang="en-US" sz="2800" dirty="0">
                <a:latin typeface="Calibri" pitchFamily="34" charset="0"/>
              </a:rPr>
              <a:t> short and </a:t>
            </a:r>
            <a:r>
              <a:rPr lang="en-US" altLang="en-US" sz="2800" u="sng" dirty="0">
                <a:latin typeface="Calibri" pitchFamily="34" charset="0"/>
              </a:rPr>
              <a:t>homozygous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smtClean="0">
                <a:latin typeface="Calibri" pitchFamily="34" charset="0"/>
              </a:rPr>
              <a:t>wrinkled </a:t>
            </a:r>
            <a:r>
              <a:rPr lang="en-US" altLang="en-US" sz="2800" dirty="0">
                <a:latin typeface="Calibri" pitchFamily="34" charset="0"/>
              </a:rPr>
              <a:t>(</a:t>
            </a:r>
            <a:r>
              <a:rPr lang="en-US" altLang="en-US" sz="2800" dirty="0" err="1">
                <a:latin typeface="Calibri" pitchFamily="34" charset="0"/>
              </a:rPr>
              <a:t>hh</a:t>
            </a:r>
            <a:r>
              <a:rPr lang="en-US" altLang="en-US" sz="2800" dirty="0">
                <a:latin typeface="Calibri" pitchFamily="34" charset="0"/>
              </a:rPr>
              <a:t> and </a:t>
            </a:r>
            <a:r>
              <a:rPr lang="en-US" altLang="en-US" sz="2800" dirty="0" err="1">
                <a:latin typeface="Calibri" pitchFamily="34" charset="0"/>
              </a:rPr>
              <a:t>rr</a:t>
            </a:r>
            <a:r>
              <a:rPr lang="en-US" altLang="en-US" sz="2800" dirty="0">
                <a:latin typeface="Calibri" pitchFamily="34" charset="0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821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>
              <a:latin typeface="Calibri" pitchFamily="34" charset="0"/>
            </a:endParaRPr>
          </a:p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u="sng" dirty="0" smtClean="0">
              <a:latin typeface="Calibri" pitchFamily="34" charset="0"/>
            </a:endParaRPr>
          </a:p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400" u="sng" dirty="0">
              <a:latin typeface="Calibri" pitchFamily="34" charset="0"/>
            </a:endParaRPr>
          </a:p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00" u="sng" dirty="0">
              <a:latin typeface="Calibri" pitchFamily="34" charset="0"/>
            </a:endParaRPr>
          </a:p>
          <a:p>
            <a:pPr marL="812800" indent="-8128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800" u="sng" dirty="0" smtClean="0">
                <a:latin typeface="Calibri" pitchFamily="34" charset="0"/>
              </a:rPr>
              <a:t>Dihybrid </a:t>
            </a:r>
            <a:r>
              <a:rPr lang="en-US" altLang="en-US" sz="2800" u="sng" dirty="0" err="1" smtClean="0">
                <a:latin typeface="Calibri" pitchFamily="34" charset="0"/>
              </a:rPr>
              <a:t>Punnet</a:t>
            </a:r>
            <a:r>
              <a:rPr lang="en-US" altLang="en-US" sz="2800" u="sng" dirty="0" smtClean="0">
                <a:latin typeface="Calibri" pitchFamily="34" charset="0"/>
              </a:rPr>
              <a:t> Square Set Up: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  <a:sym typeface="Wingdings" pitchFamily="2" charset="2"/>
              </a:rPr>
              <a:t>One </a:t>
            </a:r>
            <a:r>
              <a:rPr lang="en-US" altLang="en-US" sz="2800" dirty="0">
                <a:latin typeface="Calibri" pitchFamily="34" charset="0"/>
                <a:sym typeface="Wingdings" pitchFamily="2" charset="2"/>
              </a:rPr>
              <a:t>parent</a:t>
            </a:r>
            <a:r>
              <a:rPr lang="en-US" altLang="en-US" sz="2800" dirty="0">
                <a:latin typeface="Calibri" pitchFamily="34" charset="0"/>
              </a:rPr>
              <a:t> is </a:t>
            </a:r>
            <a:r>
              <a:rPr lang="en-US" altLang="en-US" sz="2800" u="sng" dirty="0">
                <a:latin typeface="Calibri" pitchFamily="34" charset="0"/>
              </a:rPr>
              <a:t>heterozygous</a:t>
            </a:r>
            <a:r>
              <a:rPr lang="en-US" altLang="en-US" sz="2800" dirty="0">
                <a:latin typeface="Calibri" pitchFamily="34" charset="0"/>
              </a:rPr>
              <a:t> tall </a:t>
            </a:r>
            <a:r>
              <a:rPr lang="en-US" altLang="en-US" sz="2800" dirty="0" smtClean="0">
                <a:latin typeface="Calibri" pitchFamily="34" charset="0"/>
              </a:rPr>
              <a:t>&amp; </a:t>
            </a:r>
            <a:r>
              <a:rPr lang="en-US" altLang="en-US" sz="2800" u="sng" dirty="0" smtClean="0">
                <a:latin typeface="Calibri" pitchFamily="34" charset="0"/>
              </a:rPr>
              <a:t>heterozygous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>
                <a:latin typeface="Calibri" pitchFamily="34" charset="0"/>
              </a:rPr>
              <a:t>round </a:t>
            </a:r>
            <a:r>
              <a:rPr lang="en-US" altLang="en-US" sz="2800" dirty="0" smtClean="0">
                <a:latin typeface="Calibri" pitchFamily="34" charset="0"/>
              </a:rPr>
              <a:t>=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b="1" dirty="0" err="1">
                <a:latin typeface="Calibri" pitchFamily="34" charset="0"/>
              </a:rPr>
              <a:t>HhRr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One </a:t>
            </a:r>
            <a:r>
              <a:rPr lang="en-US" altLang="en-US" sz="2800" dirty="0">
                <a:latin typeface="Calibri" pitchFamily="34" charset="0"/>
              </a:rPr>
              <a:t>parent is </a:t>
            </a:r>
            <a:r>
              <a:rPr lang="en-US" altLang="en-US" sz="2800" u="sng" dirty="0">
                <a:latin typeface="Calibri" pitchFamily="34" charset="0"/>
              </a:rPr>
              <a:t>homozygous</a:t>
            </a:r>
            <a:r>
              <a:rPr lang="en-US" altLang="en-US" sz="2800" dirty="0">
                <a:latin typeface="Calibri" pitchFamily="34" charset="0"/>
              </a:rPr>
              <a:t> short &amp;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u="sng" dirty="0">
                <a:latin typeface="Calibri" pitchFamily="34" charset="0"/>
              </a:rPr>
              <a:t>homozygous</a:t>
            </a:r>
            <a:r>
              <a:rPr lang="en-US" altLang="en-US" sz="2800" dirty="0">
                <a:latin typeface="Calibri" pitchFamily="34" charset="0"/>
              </a:rPr>
              <a:t> </a:t>
            </a:r>
            <a:r>
              <a:rPr lang="en-US" altLang="en-US" sz="2800" dirty="0" smtClean="0">
                <a:latin typeface="Calibri" pitchFamily="34" charset="0"/>
              </a:rPr>
              <a:t>wrinkled = </a:t>
            </a:r>
            <a:r>
              <a:rPr lang="en-US" altLang="en-US" sz="2800" b="1" dirty="0" err="1" smtClean="0">
                <a:latin typeface="Calibri" pitchFamily="34" charset="0"/>
              </a:rPr>
              <a:t>hhrr</a:t>
            </a:r>
            <a:endParaRPr lang="en-US" alt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dirty="0" smtClean="0">
                <a:latin typeface="Calibri" pitchFamily="34" charset="0"/>
              </a:rPr>
              <a:t>The cross is – </a:t>
            </a:r>
            <a:r>
              <a:rPr lang="en-US" altLang="en-US" sz="2800" dirty="0" err="1" smtClean="0">
                <a:latin typeface="Calibri" pitchFamily="34" charset="0"/>
              </a:rPr>
              <a:t>HhRr</a:t>
            </a:r>
            <a:r>
              <a:rPr lang="en-US" altLang="en-US" sz="2800" dirty="0" smtClean="0">
                <a:latin typeface="Calibri" pitchFamily="34" charset="0"/>
              </a:rPr>
              <a:t>  x  </a:t>
            </a:r>
            <a:r>
              <a:rPr lang="en-US" altLang="en-US" sz="2800" dirty="0" err="1" smtClean="0">
                <a:latin typeface="Calibri" pitchFamily="34" charset="0"/>
              </a:rPr>
              <a:t>hhrr</a:t>
            </a:r>
            <a:endParaRPr lang="en-US" altLang="en-US" sz="2800" dirty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b="1" u="sng" dirty="0" smtClean="0">
                <a:latin typeface="Calibri" pitchFamily="34" charset="0"/>
              </a:rPr>
              <a:t>NOTICE</a:t>
            </a:r>
            <a:r>
              <a:rPr lang="en-US" altLang="en-US" sz="2800" dirty="0" smtClean="0">
                <a:latin typeface="Calibri" pitchFamily="34" charset="0"/>
              </a:rPr>
              <a:t>: I Put all possible combinations the father and mother could provide to the offspring, and each top box gets one of each trait!</a:t>
            </a:r>
          </a:p>
        </p:txBody>
      </p:sp>
      <p:graphicFrame>
        <p:nvGraphicFramePr>
          <p:cNvPr id="11349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63681"/>
              </p:ext>
            </p:extLst>
          </p:nvPr>
        </p:nvGraphicFramePr>
        <p:xfrm>
          <a:off x="1143000" y="4876800"/>
          <a:ext cx="6629400" cy="1828800"/>
        </p:xfrm>
        <a:graphic>
          <a:graphicData uri="http://schemas.openxmlformats.org/drawingml/2006/table">
            <a:tbl>
              <a:tblPr/>
              <a:tblGrid>
                <a:gridCol w="1325563"/>
                <a:gridCol w="1327150"/>
                <a:gridCol w="1323975"/>
                <a:gridCol w="1327150"/>
                <a:gridCol w="132556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Hhrr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hhRr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hr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HhRr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altLang="en-US" dirty="0">
                <a:latin typeface="Calibri" pitchFamily="34" charset="0"/>
              </a:rPr>
              <a:t>Dihybrid Punnett Square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A graphic representation of genetic </a:t>
            </a:r>
            <a:r>
              <a:rPr lang="en-US" altLang="en-US" dirty="0" smtClean="0">
                <a:latin typeface="Calibri" pitchFamily="34" charset="0"/>
              </a:rPr>
              <a:t>inheritance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Different symbols represent different traits and organisms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 descr="p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5186721" cy="269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ed_symb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87" y="3429000"/>
            <a:ext cx="2916550" cy="26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7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4267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Simple </a:t>
            </a:r>
            <a:r>
              <a:rPr lang="en-US" altLang="en-US" dirty="0">
                <a:latin typeface="Calibri" pitchFamily="34" charset="0"/>
              </a:rPr>
              <a:t>R</a:t>
            </a:r>
            <a:r>
              <a:rPr lang="en-US" altLang="en-US" dirty="0" smtClean="0">
                <a:latin typeface="Calibri" pitchFamily="34" charset="0"/>
              </a:rPr>
              <a:t>ecessive heredity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E</a:t>
            </a:r>
            <a:r>
              <a:rPr lang="en-US" altLang="en-US" sz="2800" dirty="0" smtClean="0">
                <a:latin typeface="Calibri" pitchFamily="34" charset="0"/>
              </a:rPr>
              <a:t>xamples: Cystic fibrosis and </a:t>
            </a:r>
            <a:r>
              <a:rPr lang="en-US" altLang="en-US" sz="2800" dirty="0" err="1" smtClean="0">
                <a:latin typeface="Calibri" pitchFamily="34" charset="0"/>
              </a:rPr>
              <a:t>Tay</a:t>
            </a:r>
            <a:r>
              <a:rPr lang="en-US" altLang="en-US" sz="2800" dirty="0" smtClean="0">
                <a:latin typeface="Calibri" pitchFamily="34" charset="0"/>
              </a:rPr>
              <a:t>- Sachs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Recessive allele must be inherited from BOTH parents for trait to show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Determine Genotypes and Phenotypes for   Generation I, II and III </a:t>
            </a:r>
            <a:endParaRPr lang="en-US" altLang="en-US" dirty="0" smtClean="0">
              <a:latin typeface="Calibri" pitchFamily="34" charset="0"/>
            </a:endParaRPr>
          </a:p>
          <a:p>
            <a:pPr marL="1524000" lvl="2" indent="-609600"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1524000" lvl="2" indent="-609600" eaLnBrk="1" hangingPunct="1">
              <a:lnSpc>
                <a:spcPct val="90000"/>
              </a:lnSpc>
              <a:buFontTx/>
              <a:buAutoNum type="romanLcPeriod"/>
            </a:pPr>
            <a:endParaRPr lang="en-US" altLang="en-US" sz="2000" dirty="0" smtClean="0"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sz="4500" dirty="0" smtClean="0">
                <a:latin typeface="Calibri" panose="020F0502020204030204" pitchFamily="34" charset="0"/>
              </a:rPr>
              <a:t>Recessive Pedigree</a:t>
            </a:r>
            <a:endParaRPr lang="en-US" sz="45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://www.ndsu.nodak.edu/instruct/mcclean/plsc431/mendel/hum-ped-rec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8487"/>
            <a:ext cx="38862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lvl="1"/>
            <a:r>
              <a:rPr lang="en-US" altLang="en-US" dirty="0" smtClean="0">
                <a:latin typeface="Calibri" pitchFamily="34" charset="0"/>
              </a:rPr>
              <a:t/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Dominant Pedigree </a:t>
            </a:r>
            <a:r>
              <a:rPr lang="en-US" altLang="en-US" dirty="0">
                <a:latin typeface="Calibri" pitchFamily="34" charset="0"/>
              </a:rPr>
              <a:t/>
            </a:r>
            <a:br>
              <a:rPr lang="en-US" altLang="en-US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686800" cy="4800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Simple Dominant heredity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One </a:t>
            </a:r>
            <a:r>
              <a:rPr lang="en-US" altLang="en-US" sz="2800" dirty="0">
                <a:latin typeface="Calibri" pitchFamily="34" charset="0"/>
              </a:rPr>
              <a:t>single dominant allele can be inherited from one parent to show dominant trait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Example: </a:t>
            </a:r>
            <a:r>
              <a:rPr lang="en-US" altLang="en-US" sz="2800" dirty="0" smtClean="0">
                <a:latin typeface="Calibri" pitchFamily="34" charset="0"/>
              </a:rPr>
              <a:t>Widows </a:t>
            </a:r>
            <a:r>
              <a:rPr lang="en-US" altLang="en-US" sz="2800" dirty="0">
                <a:latin typeface="Calibri" pitchFamily="34" charset="0"/>
              </a:rPr>
              <a:t>peak and Huntington's </a:t>
            </a:r>
            <a:r>
              <a:rPr lang="en-US" altLang="en-US" sz="2800" dirty="0" smtClean="0">
                <a:latin typeface="Calibri" pitchFamily="34" charset="0"/>
              </a:rPr>
              <a:t>disease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Determine Genotypes and Phenotypes for   Generation I, II and III 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2800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um-ped-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352800" cy="340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56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800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800" dirty="0">
              <a:latin typeface="Calibri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1400" dirty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3000" dirty="0" smtClean="0">
                <a:latin typeface="Calibri" pitchFamily="34" charset="0"/>
              </a:rPr>
              <a:t>Codominance is when both alleles are expressed equally to create a </a:t>
            </a:r>
            <a:r>
              <a:rPr lang="en-US" altLang="en-US" sz="3000" dirty="0" smtClean="0">
                <a:latin typeface="Calibri" pitchFamily="34" charset="0"/>
              </a:rPr>
              <a:t>NEW</a:t>
            </a:r>
            <a:r>
              <a:rPr lang="en-US" altLang="en-US" sz="3000" dirty="0" smtClean="0">
                <a:latin typeface="Calibri" pitchFamily="34" charset="0"/>
              </a:rPr>
              <a:t> </a:t>
            </a:r>
            <a:r>
              <a:rPr lang="en-US" altLang="en-US" sz="3000" dirty="0" smtClean="0">
                <a:latin typeface="Calibri" pitchFamily="34" charset="0"/>
              </a:rPr>
              <a:t>phenotype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900" dirty="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alibri" pitchFamily="34" charset="0"/>
              </a:rPr>
              <a:t>Example: Flower color and Blood type 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alibri" pitchFamily="34" charset="0"/>
              </a:rPr>
              <a:t>Red flower </a:t>
            </a:r>
            <a:r>
              <a:rPr lang="en-US" dirty="0" smtClean="0"/>
              <a:t>C</a:t>
            </a:r>
            <a:r>
              <a:rPr lang="en-US" baseline="30000" dirty="0"/>
              <a:t>R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30000" dirty="0" err="1"/>
              <a:t>R</a:t>
            </a:r>
            <a:r>
              <a:rPr lang="en-US" dirty="0" smtClean="0"/>
              <a:t>  </a:t>
            </a:r>
            <a:r>
              <a:rPr lang="en-US" altLang="en-US" dirty="0" smtClean="0">
                <a:latin typeface="Calibri" pitchFamily="34" charset="0"/>
              </a:rPr>
              <a:t>crossed with a White flower</a:t>
            </a:r>
            <a:r>
              <a:rPr lang="en-US" dirty="0"/>
              <a:t> </a:t>
            </a:r>
            <a:r>
              <a:rPr lang="en-US" dirty="0" smtClean="0"/>
              <a:t>C</a:t>
            </a:r>
            <a:r>
              <a:rPr lang="en-US" baseline="30000" dirty="0"/>
              <a:t>W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dirty="0"/>
          </a:p>
          <a:p>
            <a:pPr lvl="1" eaLnBrk="1" hangingPunct="1">
              <a:lnSpc>
                <a:spcPct val="80000"/>
              </a:lnSpc>
            </a:pPr>
            <a:r>
              <a:rPr lang="en-US" altLang="en-US" dirty="0" smtClean="0">
                <a:latin typeface="Calibri" pitchFamily="34" charset="0"/>
              </a:rPr>
              <a:t>Determine the Genotype and Phenotype for the offspring below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altLang="en-US" sz="2400" dirty="0" smtClean="0">
              <a:latin typeface="Calibri" pitchFamily="34" charset="0"/>
            </a:endParaRPr>
          </a:p>
          <a:p>
            <a:pPr marL="1035050" lvl="1" indent="-577850" eaLnBrk="1" hangingPunct="1">
              <a:lnSpc>
                <a:spcPct val="80000"/>
              </a:lnSpc>
              <a:buNone/>
            </a:pPr>
            <a:r>
              <a:rPr lang="en-US" altLang="en-US" sz="2400" dirty="0" smtClean="0">
                <a:latin typeface="Calibri" pitchFamily="34" charset="0"/>
              </a:rPr>
              <a:t>				              </a:t>
            </a:r>
          </a:p>
        </p:txBody>
      </p:sp>
      <p:graphicFrame>
        <p:nvGraphicFramePr>
          <p:cNvPr id="8273" name="Group 8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35112110"/>
              </p:ext>
            </p:extLst>
          </p:nvPr>
        </p:nvGraphicFramePr>
        <p:xfrm>
          <a:off x="304800" y="4191000"/>
          <a:ext cx="4419600" cy="2362200"/>
        </p:xfrm>
        <a:graphic>
          <a:graphicData uri="http://schemas.openxmlformats.org/drawingml/2006/table">
            <a:tbl>
              <a:tblPr/>
              <a:tblGrid>
                <a:gridCol w="1500996"/>
                <a:gridCol w="1445404"/>
                <a:gridCol w="1473200"/>
              </a:tblGrid>
              <a:tr h="78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89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8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dirty="0" smtClean="0"/>
                        <a:t>C</a:t>
                      </a:r>
                      <a:r>
                        <a:rPr lang="en-US" baseline="30000" dirty="0" smtClean="0"/>
                        <a:t>W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/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Codominance</a:t>
            </a:r>
            <a:r>
              <a:rPr lang="en-US" altLang="en-US" dirty="0">
                <a:latin typeface="Calibri" pitchFamily="34" charset="0"/>
              </a:rPr>
              <a:t/>
            </a:r>
            <a:br>
              <a:rPr lang="en-US" altLang="en-US" dirty="0">
                <a:latin typeface="Calibri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Alleles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906963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latin typeface="Calibri" pitchFamily="34" charset="0"/>
              </a:rPr>
              <a:t>Blood Types are Multiple alleles &amp; Codominance example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Blood type is determined by three different alleles I</a:t>
            </a:r>
            <a:r>
              <a:rPr lang="en-US" sz="2600" baseline="30000" dirty="0">
                <a:latin typeface="Calibri" pitchFamily="34" charset="0"/>
              </a:rPr>
              <a:t>A</a:t>
            </a:r>
            <a:r>
              <a:rPr lang="en-US" sz="2600" dirty="0">
                <a:latin typeface="Calibri" pitchFamily="34" charset="0"/>
              </a:rPr>
              <a:t>, I</a:t>
            </a:r>
            <a:r>
              <a:rPr lang="en-US" sz="2600" baseline="30000" dirty="0">
                <a:latin typeface="Calibri" pitchFamily="34" charset="0"/>
              </a:rPr>
              <a:t>B</a:t>
            </a:r>
            <a:r>
              <a:rPr lang="en-US" sz="2600" dirty="0">
                <a:latin typeface="Calibri" pitchFamily="34" charset="0"/>
              </a:rPr>
              <a:t>, and </a:t>
            </a:r>
            <a:r>
              <a:rPr lang="en-US" sz="2600" dirty="0" err="1">
                <a:latin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These three alleles give rise to the ABO blood types in humans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Both A and B result in the creation of specific proteins that appear on the surface of the Red Blood Cell (RBC)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600" dirty="0">
                <a:latin typeface="Calibri" pitchFamily="34" charset="0"/>
              </a:rPr>
              <a:t>These proteins on the RBC are ID passes to let the body know that these blood cells belong to that body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600" i="1" dirty="0" err="1">
                <a:latin typeface="Calibri" pitchFamily="34" charset="0"/>
              </a:rPr>
              <a:t>i</a:t>
            </a:r>
            <a:r>
              <a:rPr lang="en-US" sz="2600" dirty="0">
                <a:latin typeface="Calibri" pitchFamily="34" charset="0"/>
              </a:rPr>
              <a:t>  is an allele that does not produce proteins on the surface of the RBC.</a:t>
            </a:r>
          </a:p>
          <a:p>
            <a:endParaRPr lang="en-US" dirty="0"/>
          </a:p>
        </p:txBody>
      </p:sp>
      <p:pic>
        <p:nvPicPr>
          <p:cNvPr id="4" name="Picture 3" descr="D:\assets\Images\microscopicPic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36461"/>
            <a:ext cx="40386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46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686800" cy="54864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 smtClean="0">
                <a:latin typeface="Calibri" pitchFamily="34" charset="0"/>
              </a:rPr>
              <a:t>Genetics 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T</a:t>
            </a:r>
            <a:r>
              <a:rPr lang="en-US" altLang="en-US" sz="2800" dirty="0" smtClean="0">
                <a:latin typeface="Calibri" pitchFamily="34" charset="0"/>
              </a:rPr>
              <a:t>he </a:t>
            </a:r>
            <a:r>
              <a:rPr lang="en-US" altLang="en-US" sz="2800" dirty="0">
                <a:latin typeface="Calibri" pitchFamily="34" charset="0"/>
              </a:rPr>
              <a:t>branch of biology that studies heredity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 smtClean="0">
                <a:latin typeface="Calibri" pitchFamily="34" charset="0"/>
              </a:rPr>
              <a:t>Heredity</a:t>
            </a:r>
            <a:r>
              <a:rPr lang="en-US" altLang="en-US" dirty="0" smtClean="0">
                <a:latin typeface="Calibri" pitchFamily="34" charset="0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T</a:t>
            </a:r>
            <a:r>
              <a:rPr lang="en-US" altLang="en-US" sz="2800" dirty="0" smtClean="0">
                <a:latin typeface="Calibri" pitchFamily="34" charset="0"/>
              </a:rPr>
              <a:t>he </a:t>
            </a:r>
            <a:r>
              <a:rPr lang="en-US" altLang="en-US" sz="2800" dirty="0">
                <a:latin typeface="Calibri" pitchFamily="34" charset="0"/>
              </a:rPr>
              <a:t>passing on of characteristics from parents to offspring through </a:t>
            </a:r>
            <a:r>
              <a:rPr lang="en-US" altLang="en-US" sz="2800" b="1" dirty="0" smtClean="0">
                <a:latin typeface="Calibri" pitchFamily="34" charset="0"/>
              </a:rPr>
              <a:t>GAMETES (sex cells created in meiosis) 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 smtClean="0">
                <a:latin typeface="Calibri" pitchFamily="34" charset="0"/>
              </a:rPr>
              <a:t>Traits</a:t>
            </a:r>
            <a:r>
              <a:rPr lang="en-US" altLang="en-US" b="1" dirty="0" smtClean="0">
                <a:latin typeface="Calibri" pitchFamily="34" charset="0"/>
              </a:rPr>
              <a:t> 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C</a:t>
            </a:r>
            <a:r>
              <a:rPr lang="en-US" altLang="en-US" sz="2800" dirty="0" smtClean="0">
                <a:latin typeface="Calibri" pitchFamily="34" charset="0"/>
              </a:rPr>
              <a:t>haracteristics </a:t>
            </a:r>
            <a:r>
              <a:rPr lang="en-US" altLang="en-US" sz="2800" dirty="0">
                <a:latin typeface="Calibri" pitchFamily="34" charset="0"/>
              </a:rPr>
              <a:t>that </a:t>
            </a:r>
            <a:r>
              <a:rPr lang="en-US" altLang="en-US" sz="2800" u="sng" dirty="0">
                <a:latin typeface="Calibri" pitchFamily="34" charset="0"/>
              </a:rPr>
              <a:t>are inherited from the chromosomes you receive from each parent. (Review </a:t>
            </a:r>
            <a:r>
              <a:rPr lang="en-US" altLang="en-US" sz="2800" u="sng" dirty="0" smtClean="0">
                <a:latin typeface="Calibri" pitchFamily="34" charset="0"/>
              </a:rPr>
              <a:t>Meiosis)</a:t>
            </a:r>
          </a:p>
          <a:p>
            <a:pPr marL="1828800" lvl="4" indent="0" eaLnBrk="1" hangingPunct="1">
              <a:buNone/>
            </a:pPr>
            <a:endParaRPr lang="en-US" altLang="en-US" sz="28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4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Types and RBC’s</a:t>
            </a:r>
            <a:endParaRPr lang="en-US" dirty="0"/>
          </a:p>
        </p:txBody>
      </p:sp>
      <p:pic>
        <p:nvPicPr>
          <p:cNvPr id="4" name="Picture 7" descr="http://learn.genetics.utah.edu/content/begin/traits/blood/images/ABObloodsystem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305799" cy="499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49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 Alleles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800" dirty="0" smtClean="0"/>
              <a:t>Type A </a:t>
            </a:r>
            <a:r>
              <a:rPr lang="en-US" sz="2800" dirty="0" smtClean="0"/>
              <a:t>Blood alleles</a:t>
            </a:r>
            <a:r>
              <a:rPr lang="en-US" sz="2800" dirty="0" smtClean="0"/>
              <a:t>:</a:t>
            </a:r>
            <a:endParaRPr lang="en-US" sz="2800" dirty="0"/>
          </a:p>
          <a:p>
            <a:pPr lvl="2"/>
            <a:r>
              <a:rPr lang="en-US" sz="2800" b="1" dirty="0" smtClean="0"/>
              <a:t>I</a:t>
            </a:r>
            <a:r>
              <a:rPr lang="en-US" sz="2800" b="1" baseline="30000" dirty="0" smtClean="0"/>
              <a:t>A</a:t>
            </a:r>
            <a:r>
              <a:rPr lang="en-US" sz="2800" b="1" dirty="0"/>
              <a:t> </a:t>
            </a:r>
            <a:r>
              <a:rPr lang="en-US" sz="2800" b="1" dirty="0" err="1" smtClean="0"/>
              <a:t>I</a:t>
            </a:r>
            <a:r>
              <a:rPr lang="en-US" sz="2800" b="1" baseline="30000" dirty="0" err="1" smtClean="0"/>
              <a:t>A</a:t>
            </a:r>
            <a:r>
              <a:rPr lang="en-US" sz="2800" b="1" dirty="0" smtClean="0"/>
              <a:t>    </a:t>
            </a:r>
            <a:r>
              <a:rPr lang="en-US" sz="2800" dirty="0" smtClean="0"/>
              <a:t>OR     </a:t>
            </a:r>
            <a:r>
              <a:rPr lang="en-US" sz="2800" b="1" dirty="0" smtClean="0"/>
              <a:t>I</a:t>
            </a:r>
            <a:r>
              <a:rPr lang="en-US" sz="2800" b="1" baseline="30000" dirty="0" smtClean="0"/>
              <a:t>A </a:t>
            </a:r>
            <a:r>
              <a:rPr lang="en-US" sz="2800" b="1" dirty="0" err="1" smtClean="0"/>
              <a:t>i</a:t>
            </a:r>
            <a:endParaRPr lang="en-US" sz="2800" b="1" dirty="0" smtClean="0"/>
          </a:p>
          <a:p>
            <a:r>
              <a:rPr lang="en-US" sz="2800" dirty="0" smtClean="0"/>
              <a:t>Type B </a:t>
            </a:r>
            <a:r>
              <a:rPr lang="en-US" sz="2800" dirty="0" smtClean="0"/>
              <a:t>Blood alleles: </a:t>
            </a:r>
          </a:p>
          <a:p>
            <a:pPr lvl="2"/>
            <a:r>
              <a:rPr lang="en-US" sz="2800" b="1" dirty="0" smtClean="0"/>
              <a:t>I</a:t>
            </a:r>
            <a:r>
              <a:rPr lang="en-US" sz="2800" b="1" baseline="30000" dirty="0" smtClean="0"/>
              <a:t>B </a:t>
            </a:r>
            <a:r>
              <a:rPr lang="en-US" sz="2800" b="1" dirty="0" err="1" smtClean="0"/>
              <a:t>I</a:t>
            </a:r>
            <a:r>
              <a:rPr lang="en-US" sz="2800" b="1" baseline="30000" dirty="0" err="1" smtClean="0"/>
              <a:t>B</a:t>
            </a:r>
            <a:r>
              <a:rPr lang="en-US" sz="2800" b="1" dirty="0" smtClean="0"/>
              <a:t>    </a:t>
            </a:r>
            <a:r>
              <a:rPr lang="en-US" sz="2800" dirty="0" smtClean="0"/>
              <a:t>OR     </a:t>
            </a:r>
            <a:r>
              <a:rPr lang="en-US" sz="2800" b="1" dirty="0" smtClean="0"/>
              <a:t>I</a:t>
            </a:r>
            <a:r>
              <a:rPr lang="en-US" sz="2800" b="1" baseline="30000" dirty="0" smtClean="0"/>
              <a:t>B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endParaRPr lang="en-US" sz="2800" b="1" dirty="0" smtClean="0"/>
          </a:p>
          <a:p>
            <a:r>
              <a:rPr lang="en-US" sz="2800" dirty="0" smtClean="0"/>
              <a:t>Type AB </a:t>
            </a:r>
            <a:r>
              <a:rPr lang="en-US" sz="2800" dirty="0" smtClean="0"/>
              <a:t>Blood alleles: </a:t>
            </a:r>
          </a:p>
          <a:p>
            <a:pPr lvl="2"/>
            <a:r>
              <a:rPr lang="en-US" sz="2800" b="1" dirty="0" smtClean="0"/>
              <a:t>I</a:t>
            </a:r>
            <a:r>
              <a:rPr lang="en-US" sz="2800" b="1" baseline="30000" dirty="0" smtClean="0"/>
              <a:t>A </a:t>
            </a:r>
            <a:r>
              <a:rPr lang="en-US" sz="2800" b="1" dirty="0" smtClean="0"/>
              <a:t>I</a:t>
            </a:r>
            <a:r>
              <a:rPr lang="en-US" sz="2800" b="1" baseline="30000" dirty="0" smtClean="0"/>
              <a:t>B</a:t>
            </a:r>
            <a:endParaRPr lang="en-US" sz="2800" b="1" dirty="0" smtClean="0"/>
          </a:p>
          <a:p>
            <a:r>
              <a:rPr lang="en-US" sz="2800" dirty="0" smtClean="0"/>
              <a:t>Type O </a:t>
            </a:r>
            <a:r>
              <a:rPr lang="en-US" sz="2800" dirty="0" smtClean="0"/>
              <a:t>Blood alleles: </a:t>
            </a:r>
          </a:p>
          <a:p>
            <a:pPr lvl="2"/>
            <a:r>
              <a:rPr lang="en-US" sz="2800" b="1" dirty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83013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8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200063021"/>
              </p:ext>
            </p:extLst>
          </p:nvPr>
        </p:nvGraphicFramePr>
        <p:xfrm>
          <a:off x="4781550" y="2121325"/>
          <a:ext cx="4362450" cy="2438400"/>
        </p:xfrm>
        <a:graphic>
          <a:graphicData uri="http://schemas.openxmlformats.org/drawingml/2006/table">
            <a:tbl>
              <a:tblPr/>
              <a:tblGrid>
                <a:gridCol w="1481587"/>
                <a:gridCol w="1426713"/>
                <a:gridCol w="1454150"/>
              </a:tblGrid>
              <a:tr h="82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4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/>
              <a:t>Blood Type Monohybrid Cross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143000"/>
            <a:ext cx="9144000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2800" b="1" u="sng" kern="0" dirty="0" smtClean="0">
                <a:solidFill>
                  <a:srgbClr val="000000"/>
                </a:solidFill>
                <a:latin typeface="Calibri" pitchFamily="34" charset="0"/>
              </a:rPr>
              <a:t>Example</a:t>
            </a: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The Father has type A blood and the mother has type B blood.  What are the potential blood types of the children </a:t>
            </a:r>
            <a:endParaRPr lang="en-US" altLang="en-US" sz="2800" kern="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Father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is heterozygous for </a:t>
            </a:r>
          </a:p>
          <a:p>
            <a:pPr lvl="1">
              <a:lnSpc>
                <a:spcPct val="90000"/>
              </a:lnSpc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    Type A blood = 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altLang="en-US" sz="2800" kern="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Mother 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is heterozygous</a:t>
            </a:r>
          </a:p>
          <a:p>
            <a:pPr lvl="1">
              <a:lnSpc>
                <a:spcPct val="90000"/>
              </a:lnSpc>
            </a:pP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    For Type B blood = 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B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endParaRPr lang="en-US" altLang="en-US" sz="2800" b="1" kern="0" baseline="30000" dirty="0">
              <a:solidFill>
                <a:srgbClr val="000000"/>
              </a:solidFill>
              <a:latin typeface="Calibri" pitchFamily="34" charset="0"/>
            </a:endParaRPr>
          </a:p>
          <a:p>
            <a:pPr marL="742950" lvl="1" indent="-285750">
              <a:lnSpc>
                <a:spcPct val="90000"/>
              </a:lnSpc>
              <a:buFontTx/>
              <a:buChar char="–"/>
            </a:pP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The cross is </a:t>
            </a: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=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 sz="2800" b="1" kern="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kern="0" dirty="0" smtClean="0">
                <a:solidFill>
                  <a:srgbClr val="000000"/>
                </a:solidFill>
                <a:latin typeface="Calibri" pitchFamily="34" charset="0"/>
              </a:rPr>
              <a:t>    </a:t>
            </a:r>
            <a:r>
              <a:rPr lang="en-US" altLang="en-US" sz="2800" kern="0" dirty="0">
                <a:solidFill>
                  <a:srgbClr val="000000"/>
                </a:solidFill>
                <a:latin typeface="Calibri" pitchFamily="34" charset="0"/>
              </a:rPr>
              <a:t>x   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  <a:r>
              <a:rPr lang="en-US" altLang="en-US" sz="2800" b="1" kern="0" baseline="30000" dirty="0" smtClean="0">
                <a:solidFill>
                  <a:srgbClr val="000000"/>
                </a:solidFill>
                <a:latin typeface="Calibri" pitchFamily="34" charset="0"/>
              </a:rPr>
              <a:t>B 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Calibri" pitchFamily="34" charset="0"/>
              </a:rPr>
              <a:t>I</a:t>
            </a:r>
          </a:p>
          <a:p>
            <a:pPr lvl="1">
              <a:lnSpc>
                <a:spcPct val="90000"/>
              </a:lnSpc>
            </a:pPr>
            <a:endParaRPr lang="en-US" altLang="en-US" sz="2800" b="1" kern="0" baseline="300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5" y="5410200"/>
            <a:ext cx="912495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smtClean="0">
                <a:latin typeface="Calibri" pitchFamily="34" charset="0"/>
              </a:rPr>
              <a:t>Determin</a:t>
            </a:r>
            <a:r>
              <a:rPr lang="en-US" altLang="en-US" sz="2800" u="sng" dirty="0" smtClean="0">
                <a:latin typeface="Calibri" pitchFamily="34" charset="0"/>
              </a:rPr>
              <a:t>e the </a:t>
            </a:r>
            <a:r>
              <a:rPr lang="en-US" altLang="en-US" sz="2800" u="sng" dirty="0" smtClean="0">
                <a:latin typeface="Calibri" pitchFamily="34" charset="0"/>
              </a:rPr>
              <a:t>Genotype of the offspring:</a:t>
            </a: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latin typeface="Calibri" pitchFamily="34" charset="0"/>
            </a:endParaRPr>
          </a:p>
          <a:p>
            <a:pPr marL="577850" indent="-577850"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 dirty="0" smtClean="0">
                <a:latin typeface="Calibri" pitchFamily="34" charset="0"/>
              </a:rPr>
              <a:t>Determine the Phenotype of the offspring:</a:t>
            </a:r>
            <a:endParaRPr lang="en-US" altLang="en-US" sz="28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8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Involves two or more genes influencing the expression of one trait.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alibri" pitchFamily="34" charset="0"/>
                <a:hlinkClick r:id="rId2"/>
              </a:rPr>
              <a:t>Example: Skin </a:t>
            </a:r>
            <a:r>
              <a:rPr lang="en-US" sz="2800" dirty="0">
                <a:latin typeface="Calibri" pitchFamily="34" charset="0"/>
                <a:hlinkClick r:id="rId2"/>
              </a:rPr>
              <a:t>color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–is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determined by alleles at several different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genes (this gene creates a protein called melanin)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We have packets of </a:t>
            </a:r>
            <a:r>
              <a:rPr lang="en-US" sz="2800" u="sng" dirty="0" smtClean="0">
                <a:solidFill>
                  <a:srgbClr val="000000"/>
                </a:solidFill>
                <a:latin typeface="Calibri" pitchFamily="34" charset="0"/>
              </a:rPr>
              <a:t>melanin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 in our skin that is the color brown. 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Some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of us have more melanin or less.</a:t>
            </a:r>
          </a:p>
          <a:p>
            <a:pPr marL="914400" lvl="1" indent="-45720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The more melanin you have, the darker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skin you have. 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4340" name="Picture 5" descr="http://www.promocell.com/fileadmin/promocell/Kapitelbilder/Melanocyte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311" y="4267200"/>
            <a:ext cx="3654537" cy="252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ttp://t1.gstatic.com/images?q=tbn:ANd9GcTvIv_M2DVLIYUh-nuTzI6jfDRt7GHh0_aBa7FvIkZlLMsRjCxPa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8909"/>
            <a:ext cx="2286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Polygenic Inheritance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altLang="en-US" dirty="0">
                <a:latin typeface="Calibri" pitchFamily="34" charset="0"/>
              </a:rPr>
              <a:t>Types of Chromosomes</a:t>
            </a:r>
            <a:br>
              <a:rPr lang="en-US" altLang="en-US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Autosomes </a:t>
            </a:r>
            <a:r>
              <a:rPr lang="en-US" altLang="en-US" dirty="0">
                <a:latin typeface="Calibri" pitchFamily="34" charset="0"/>
              </a:rPr>
              <a:t>– contain genes not associated with </a:t>
            </a:r>
            <a:r>
              <a:rPr lang="en-US" altLang="en-US" dirty="0" smtClean="0">
                <a:latin typeface="Calibri" pitchFamily="34" charset="0"/>
              </a:rPr>
              <a:t>sex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In humans there are 22 pairs of autosomal chromosomes</a:t>
            </a:r>
            <a:endParaRPr lang="en-US" altLang="en-US" dirty="0">
              <a:latin typeface="Calibri" pitchFamily="34" charset="0"/>
            </a:endParaRPr>
          </a:p>
          <a:p>
            <a:r>
              <a:rPr lang="en-US" altLang="en-US" dirty="0">
                <a:latin typeface="Calibri" pitchFamily="34" charset="0"/>
              </a:rPr>
              <a:t>Sex chromosomes – directly control sexual traits</a:t>
            </a:r>
            <a:r>
              <a:rPr lang="en-US" altLang="en-US" dirty="0" smtClean="0">
                <a:latin typeface="Calibri" pitchFamily="34" charset="0"/>
              </a:rPr>
              <a:t>.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In humans there is 1 pair of sex chromosomes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Females have two X chromosomes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Males have one X and one Y chromosome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66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0" y="0"/>
            <a:ext cx="9144000" cy="48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447800" indent="-5334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/>
            <a:r>
              <a:rPr lang="en-US" altLang="en-US" sz="4000" dirty="0">
                <a:latin typeface="Calibri" pitchFamily="34" charset="0"/>
              </a:rPr>
              <a:t>Sex-linked Inheritance</a:t>
            </a:r>
            <a:endParaRPr lang="en-US" altLang="en-US" sz="4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Sex Chromosomes (The 23</a:t>
            </a:r>
            <a:r>
              <a:rPr lang="en-US" altLang="en-US" sz="2800" baseline="30000" dirty="0">
                <a:latin typeface="Calibri" pitchFamily="34" charset="0"/>
              </a:rPr>
              <a:t>rd</a:t>
            </a:r>
            <a:r>
              <a:rPr lang="en-US" altLang="en-US" sz="2800" dirty="0">
                <a:latin typeface="Calibri" pitchFamily="34" charset="0"/>
              </a:rPr>
              <a:t> chromosomes) determine sex of offspring </a:t>
            </a:r>
            <a:endParaRPr lang="en-US" altLang="en-US" sz="2800" dirty="0" smtClean="0">
              <a:latin typeface="Calibri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There are certain </a:t>
            </a:r>
            <a:r>
              <a:rPr lang="en-US" altLang="en-US" sz="2800" dirty="0">
                <a:latin typeface="Calibri" pitchFamily="34" charset="0"/>
              </a:rPr>
              <a:t>t</a:t>
            </a:r>
            <a:r>
              <a:rPr lang="en-US" altLang="en-US" sz="2800" dirty="0" smtClean="0">
                <a:latin typeface="Calibri" pitchFamily="34" charset="0"/>
              </a:rPr>
              <a:t>raits </a:t>
            </a:r>
            <a:r>
              <a:rPr lang="en-US" altLang="en-US" sz="2800" dirty="0">
                <a:latin typeface="Calibri" pitchFamily="34" charset="0"/>
              </a:rPr>
              <a:t>controlled by genes located on sex </a:t>
            </a:r>
            <a:r>
              <a:rPr lang="en-US" altLang="en-US" sz="2800" dirty="0" smtClean="0">
                <a:latin typeface="Calibri" pitchFamily="34" charset="0"/>
              </a:rPr>
              <a:t>chromosomes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Sex-linked traits deal with only two chromosomes: X and </a:t>
            </a:r>
            <a:r>
              <a:rPr lang="en-US" altLang="en-US" sz="2800" dirty="0" smtClean="0">
                <a:latin typeface="Calibri" pitchFamily="34" charset="0"/>
              </a:rPr>
              <a:t>Y</a:t>
            </a:r>
          </a:p>
          <a:p>
            <a:pPr marL="45720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Females </a:t>
            </a:r>
            <a:r>
              <a:rPr lang="en-US" altLang="en-US" sz="2800" dirty="0" smtClean="0">
                <a:latin typeface="Calibri" pitchFamily="34" charset="0"/>
              </a:rPr>
              <a:t>are</a:t>
            </a:r>
            <a:r>
              <a:rPr lang="en-US" altLang="en-US" sz="2800" dirty="0" smtClean="0">
                <a:latin typeface="Calibri" pitchFamily="34" charset="0"/>
              </a:rPr>
              <a:t> X </a:t>
            </a:r>
            <a:r>
              <a:rPr lang="en-US" altLang="en-US" sz="2800" dirty="0" err="1" smtClean="0">
                <a:latin typeface="Calibri" pitchFamily="34" charset="0"/>
              </a:rPr>
              <a:t>X</a:t>
            </a:r>
            <a:r>
              <a:rPr lang="en-US" altLang="en-US" sz="2800" dirty="0" smtClean="0">
                <a:latin typeface="Calibri" pitchFamily="34" charset="0"/>
              </a:rPr>
              <a:t>	and Males are X 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Ex</a:t>
            </a: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</a:rPr>
              <a:t>: Disorders on the X chromosome</a:t>
            </a:r>
          </a:p>
          <a:p>
            <a:pPr marL="1409700" lvl="3" indent="-342900">
              <a:buFont typeface="Calibri" panose="020F0502020204030204" pitchFamily="34" charset="0"/>
              <a:buChar char="‒"/>
            </a:pP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</a:rPr>
              <a:t>red-green color blindness- recessive allele</a:t>
            </a:r>
          </a:p>
          <a:p>
            <a:pPr marL="1409700" lvl="3" indent="-342900">
              <a:buFont typeface="Calibri" panose="020F0502020204030204" pitchFamily="34" charset="0"/>
              <a:buChar char="‒"/>
            </a:pP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</a:rPr>
              <a:t>Male pattern 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baldness</a:t>
            </a:r>
            <a:endParaRPr lang="en-US" altLang="en-US" sz="2800" dirty="0">
              <a:latin typeface="Calibri" pitchFamily="34" charset="0"/>
            </a:endParaRPr>
          </a:p>
          <a:p>
            <a:pPr lvl="1" eaLnBrk="1" hangingPunct="1">
              <a:buFontTx/>
              <a:buAutoNum type="arabicPeriod"/>
            </a:pPr>
            <a:endParaRPr lang="en-US" altLang="en-US" sz="2400" dirty="0">
              <a:latin typeface="Calibri" pitchFamily="34" charset="0"/>
            </a:endParaRPr>
          </a:p>
        </p:txBody>
      </p:sp>
      <p:pic>
        <p:nvPicPr>
          <p:cNvPr id="16387" name="Picture 5" descr="D:\assets\Images\bhspe-030704-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1728"/>
            <a:ext cx="1600200" cy="21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D:\assets\Images\bhspe-030704-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681728"/>
            <a:ext cx="1600200" cy="217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://ts4.mm.bing.net/th?id=I.4960954238109663&amp;pid=1.7&amp;w=123&amp;h=142&amp;c=7&amp;rs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46170"/>
            <a:ext cx="1828800" cy="21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6800850" y="4311840"/>
            <a:ext cx="121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Baldness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981200" y="5105399"/>
            <a:ext cx="1295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itchFamily="34" charset="0"/>
              </a:rPr>
              <a:t>Red-Green Color Blindness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36174"/>
            <a:ext cx="9144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</a:rPr>
              <a:t>If trait is a X-linked trait the mother and father can both pass the trait 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</a:rPr>
              <a:t>If the trait is a Y-linked trait only the father can pass it 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on</a:t>
            </a:r>
            <a:endParaRPr lang="en-US" altLang="en-US" sz="2800" baseline="30000" dirty="0">
              <a:latin typeface="Calibri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The trait in question gets written as a superscript: </a:t>
            </a:r>
            <a:endParaRPr lang="en-US" altLang="en-US" sz="2800" dirty="0" smtClean="0">
              <a:latin typeface="Calibri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Example: X-linked recessive trait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Female without the trait = </a:t>
            </a:r>
            <a:r>
              <a:rPr lang="en-US" altLang="en-US" sz="2800" dirty="0" smtClean="0">
                <a:latin typeface="Calibri" pitchFamily="34" charset="0"/>
              </a:rPr>
              <a:t>X</a:t>
            </a:r>
            <a:r>
              <a:rPr lang="en-US" altLang="en-US" sz="2800" baseline="30000" dirty="0" smtClean="0">
                <a:latin typeface="Calibri" pitchFamily="34" charset="0"/>
              </a:rPr>
              <a:t>H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 err="1" smtClean="0">
                <a:latin typeface="Calibri" pitchFamily="34" charset="0"/>
              </a:rPr>
              <a:t>X</a:t>
            </a:r>
            <a:r>
              <a:rPr lang="en-US" altLang="en-US" sz="2800" baseline="30000" dirty="0" err="1">
                <a:latin typeface="Calibri" pitchFamily="34" charset="0"/>
              </a:rPr>
              <a:t>H</a:t>
            </a:r>
            <a:r>
              <a:rPr lang="en-US" altLang="en-US" sz="2800" baseline="30000" dirty="0" smtClean="0">
                <a:latin typeface="Calibri" pitchFamily="34" charset="0"/>
              </a:rPr>
              <a:t>  </a:t>
            </a:r>
            <a:r>
              <a:rPr lang="en-US" altLang="en-US" sz="2800" u="sng" dirty="0" smtClean="0">
                <a:latin typeface="Calibri" pitchFamily="34" charset="0"/>
              </a:rPr>
              <a:t>OR</a:t>
            </a:r>
            <a:r>
              <a:rPr lang="en-US" altLang="en-US" sz="2800" baseline="30000" dirty="0" smtClean="0">
                <a:latin typeface="Calibri" pitchFamily="34" charset="0"/>
              </a:rPr>
              <a:t>  </a:t>
            </a:r>
            <a:r>
              <a:rPr lang="en-US" altLang="en-US" sz="2800" dirty="0" smtClean="0">
                <a:latin typeface="Calibri" pitchFamily="34" charset="0"/>
              </a:rPr>
              <a:t>X</a:t>
            </a:r>
            <a:r>
              <a:rPr lang="en-US" altLang="en-US" sz="2800" baseline="30000" dirty="0" smtClean="0">
                <a:latin typeface="Calibri" pitchFamily="34" charset="0"/>
              </a:rPr>
              <a:t>H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 err="1">
                <a:latin typeface="Calibri" pitchFamily="34" charset="0"/>
              </a:rPr>
              <a:t>X</a:t>
            </a:r>
            <a:r>
              <a:rPr lang="en-US" altLang="en-US" sz="2800" baseline="30000" dirty="0" err="1">
                <a:latin typeface="Calibri" pitchFamily="34" charset="0"/>
              </a:rPr>
              <a:t>h</a:t>
            </a:r>
            <a:r>
              <a:rPr lang="en-US" altLang="en-US" sz="2800" baseline="30000" dirty="0">
                <a:latin typeface="Calibri" pitchFamily="34" charset="0"/>
              </a:rPr>
              <a:t> </a:t>
            </a:r>
            <a:endParaRPr lang="en-US" altLang="en-US" sz="2800" baseline="30000" dirty="0" smtClean="0">
              <a:latin typeface="Calibri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Female </a:t>
            </a:r>
            <a:r>
              <a:rPr lang="en-US" altLang="en-US" sz="2800" dirty="0" smtClean="0">
                <a:latin typeface="Calibri" pitchFamily="34" charset="0"/>
              </a:rPr>
              <a:t>with </a:t>
            </a:r>
            <a:r>
              <a:rPr lang="en-US" altLang="en-US" sz="2800" dirty="0">
                <a:latin typeface="Calibri" pitchFamily="34" charset="0"/>
              </a:rPr>
              <a:t>the trait = </a:t>
            </a:r>
            <a:r>
              <a:rPr lang="en-US" altLang="en-US" sz="2800" dirty="0" err="1" smtClean="0">
                <a:latin typeface="Calibri" pitchFamily="34" charset="0"/>
              </a:rPr>
              <a:t>X</a:t>
            </a:r>
            <a:r>
              <a:rPr lang="en-US" altLang="en-US" sz="2800" baseline="30000" dirty="0" err="1" smtClean="0">
                <a:latin typeface="Calibri" pitchFamily="34" charset="0"/>
              </a:rPr>
              <a:t>h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  <a:r>
              <a:rPr lang="en-US" altLang="en-US" sz="2800" dirty="0" err="1" smtClean="0">
                <a:latin typeface="Calibri" pitchFamily="34" charset="0"/>
              </a:rPr>
              <a:t>X</a:t>
            </a:r>
            <a:r>
              <a:rPr lang="en-US" altLang="en-US" sz="2800" baseline="30000" dirty="0" err="1" smtClean="0">
                <a:latin typeface="Calibri" pitchFamily="34" charset="0"/>
              </a:rPr>
              <a:t>h</a:t>
            </a:r>
            <a:endParaRPr lang="en-US" altLang="en-US" sz="2800" dirty="0">
              <a:latin typeface="Calibri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M</a:t>
            </a:r>
            <a:r>
              <a:rPr lang="en-US" altLang="en-US" sz="2800" dirty="0" smtClean="0">
                <a:latin typeface="Calibri" pitchFamily="34" charset="0"/>
              </a:rPr>
              <a:t>ale </a:t>
            </a:r>
            <a:r>
              <a:rPr lang="en-US" altLang="en-US" sz="2800" dirty="0">
                <a:latin typeface="Calibri" pitchFamily="34" charset="0"/>
              </a:rPr>
              <a:t>without the trait = </a:t>
            </a:r>
            <a:r>
              <a:rPr lang="en-US" altLang="en-US" sz="2800" dirty="0" smtClean="0">
                <a:latin typeface="Calibri" pitchFamily="34" charset="0"/>
              </a:rPr>
              <a:t>X</a:t>
            </a:r>
            <a:r>
              <a:rPr lang="en-US" altLang="en-US" sz="2800" baseline="30000" dirty="0" smtClean="0">
                <a:latin typeface="Calibri" pitchFamily="34" charset="0"/>
              </a:rPr>
              <a:t>H</a:t>
            </a:r>
            <a:r>
              <a:rPr lang="en-US" altLang="en-US" sz="2800" dirty="0" smtClean="0">
                <a:latin typeface="Calibri" pitchFamily="34" charset="0"/>
              </a:rPr>
              <a:t> Y</a:t>
            </a:r>
            <a:endParaRPr lang="en-US" altLang="en-US" sz="2800" dirty="0">
              <a:latin typeface="Calibri" pitchFamily="34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M</a:t>
            </a:r>
            <a:r>
              <a:rPr lang="en-US" altLang="en-US" sz="2800" dirty="0" smtClean="0">
                <a:latin typeface="Calibri" pitchFamily="34" charset="0"/>
              </a:rPr>
              <a:t>ale with </a:t>
            </a:r>
            <a:r>
              <a:rPr lang="en-US" altLang="en-US" sz="2800" dirty="0">
                <a:latin typeface="Calibri" pitchFamily="34" charset="0"/>
              </a:rPr>
              <a:t>the trait </a:t>
            </a:r>
            <a:r>
              <a:rPr lang="en-US" altLang="en-US" sz="2800" dirty="0" smtClean="0">
                <a:latin typeface="Calibri" pitchFamily="34" charset="0"/>
              </a:rPr>
              <a:t>=</a:t>
            </a:r>
            <a:r>
              <a:rPr lang="en-US" altLang="en-US" sz="2800" dirty="0" err="1" smtClean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altLang="en-US" sz="2800" baseline="30000" dirty="0" err="1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altLang="en-US" sz="28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</a:rPr>
              <a:t>Y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altLang="en-US" sz="2400" b="1" u="sng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Sex-Linked Traits are Passed on</a:t>
            </a:r>
            <a:endParaRPr lang="en-US" dirty="0"/>
          </a:p>
        </p:txBody>
      </p:sp>
      <p:pic>
        <p:nvPicPr>
          <p:cNvPr id="4" name="Picture 3" descr="D:\assets\Images\bhspe-030704-003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63736"/>
            <a:ext cx="1612888" cy="165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71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/>
            </a:r>
            <a:br>
              <a:rPr lang="en-US" altLang="en-US" dirty="0" smtClean="0">
                <a:latin typeface="Calibri" pitchFamily="34" charset="0"/>
              </a:rPr>
            </a:br>
            <a:r>
              <a:rPr lang="en-US" altLang="en-US" dirty="0" smtClean="0">
                <a:latin typeface="Calibri" pitchFamily="34" charset="0"/>
              </a:rPr>
              <a:t>Sex-Linked </a:t>
            </a:r>
            <a:r>
              <a:rPr lang="en-US" altLang="en-US" dirty="0">
                <a:latin typeface="Calibri" pitchFamily="34" charset="0"/>
              </a:rPr>
              <a:t>Punnett Square Set Up</a:t>
            </a:r>
            <a:br>
              <a:rPr lang="en-US" altLang="en-US" dirty="0">
                <a:latin typeface="Calibri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Calibri" pitchFamily="34" charset="0"/>
              </a:rPr>
              <a:t>Example of a Sex-linked trait is Hemophilia 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latin typeface="Calibri" pitchFamily="34" charset="0"/>
              </a:rPr>
              <a:t>Hemophilia is a X-linked recessive disease</a:t>
            </a:r>
          </a:p>
          <a:p>
            <a:pPr>
              <a:lnSpc>
                <a:spcPct val="90000"/>
              </a:lnSpc>
            </a:pPr>
            <a:r>
              <a:rPr lang="en-US" altLang="en-US" sz="2800" b="1" u="sng" dirty="0">
                <a:latin typeface="Calibri" pitchFamily="34" charset="0"/>
              </a:rPr>
              <a:t>Example</a:t>
            </a:r>
            <a:r>
              <a:rPr lang="en-US" altLang="en-US" sz="2800" dirty="0">
                <a:latin typeface="Calibri" pitchFamily="34" charset="0"/>
              </a:rPr>
              <a:t>: The father does not have hemophilia but the mother is a carrier of the disease.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Calibri" pitchFamily="34" charset="0"/>
              </a:rPr>
              <a:t>Father </a:t>
            </a:r>
            <a:r>
              <a:rPr lang="en-US" altLang="en-US" dirty="0" smtClean="0">
                <a:latin typeface="Calibri" pitchFamily="34" charset="0"/>
              </a:rPr>
              <a:t>is </a:t>
            </a:r>
            <a:r>
              <a:rPr lang="en-US" altLang="en-US" b="1" dirty="0" smtClean="0">
                <a:latin typeface="Calibri" pitchFamily="34" charset="0"/>
              </a:rPr>
              <a:t>X</a:t>
            </a:r>
            <a:r>
              <a:rPr lang="en-US" altLang="en-US" b="1" baseline="30000" dirty="0" smtClean="0">
                <a:latin typeface="Calibri" pitchFamily="34" charset="0"/>
              </a:rPr>
              <a:t>H</a:t>
            </a:r>
            <a:r>
              <a:rPr lang="en-US" altLang="en-US" b="1" dirty="0" smtClean="0">
                <a:latin typeface="Calibri" pitchFamily="34" charset="0"/>
              </a:rPr>
              <a:t>Y </a:t>
            </a:r>
            <a:r>
              <a:rPr lang="en-US" altLang="en-US" dirty="0" smtClean="0">
                <a:latin typeface="Calibri" pitchFamily="34" charset="0"/>
              </a:rPr>
              <a:t>and the Mother is </a:t>
            </a:r>
            <a:r>
              <a:rPr lang="en-US" altLang="en-US" b="1" dirty="0" err="1" smtClean="0">
                <a:latin typeface="Calibri" pitchFamily="34" charset="0"/>
              </a:rPr>
              <a:t>X</a:t>
            </a:r>
            <a:r>
              <a:rPr lang="en-US" altLang="en-US" b="1" baseline="30000" dirty="0" err="1" smtClean="0">
                <a:latin typeface="Calibri" pitchFamily="34" charset="0"/>
              </a:rPr>
              <a:t>H</a:t>
            </a:r>
            <a:r>
              <a:rPr lang="en-US" altLang="en-US" b="1" dirty="0" err="1" smtClean="0">
                <a:latin typeface="Calibri" pitchFamily="34" charset="0"/>
              </a:rPr>
              <a:t>X</a:t>
            </a:r>
            <a:r>
              <a:rPr lang="en-US" altLang="en-US" b="1" baseline="30000" dirty="0" err="1" smtClean="0">
                <a:latin typeface="Calibri" pitchFamily="34" charset="0"/>
              </a:rPr>
              <a:t>h</a:t>
            </a:r>
            <a:r>
              <a:rPr lang="en-US" altLang="en-US" b="1" baseline="30000" dirty="0" smtClean="0">
                <a:latin typeface="Calibri" pitchFamily="34" charset="0"/>
              </a:rPr>
              <a:t>                   </a:t>
            </a:r>
            <a:endParaRPr lang="en-US" altLang="en-US" b="1" baseline="300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>
                <a:latin typeface="Calibri" pitchFamily="34" charset="0"/>
              </a:rPr>
              <a:t>The cross is </a:t>
            </a:r>
            <a:r>
              <a:rPr lang="en-US" altLang="en-US" dirty="0" smtClean="0">
                <a:latin typeface="Calibri" pitchFamily="34" charset="0"/>
              </a:rPr>
              <a:t>= </a:t>
            </a:r>
            <a:r>
              <a:rPr lang="en-US" altLang="en-US" b="1" dirty="0">
                <a:latin typeface="Calibri" pitchFamily="34" charset="0"/>
              </a:rPr>
              <a:t>X</a:t>
            </a:r>
            <a:r>
              <a:rPr lang="en-US" altLang="en-US" b="1" baseline="30000" dirty="0">
                <a:latin typeface="Calibri" pitchFamily="34" charset="0"/>
              </a:rPr>
              <a:t>H</a:t>
            </a:r>
            <a:r>
              <a:rPr lang="en-US" altLang="en-US" b="1" dirty="0">
                <a:latin typeface="Calibri" pitchFamily="34" charset="0"/>
              </a:rPr>
              <a:t>Y</a:t>
            </a:r>
            <a:r>
              <a:rPr lang="en-US" altLang="en-US" dirty="0">
                <a:latin typeface="Calibri" pitchFamily="34" charset="0"/>
              </a:rPr>
              <a:t>    x    </a:t>
            </a:r>
            <a:r>
              <a:rPr lang="en-US" altLang="en-US" b="1" dirty="0" err="1" smtClean="0">
                <a:latin typeface="Calibri" pitchFamily="34" charset="0"/>
              </a:rPr>
              <a:t>X</a:t>
            </a:r>
            <a:r>
              <a:rPr lang="en-US" altLang="en-US" b="1" baseline="30000" dirty="0" err="1" smtClean="0">
                <a:latin typeface="Calibri" pitchFamily="34" charset="0"/>
              </a:rPr>
              <a:t>H</a:t>
            </a:r>
            <a:r>
              <a:rPr lang="en-US" altLang="en-US" b="1" dirty="0" err="1" smtClean="0">
                <a:latin typeface="Calibri" pitchFamily="34" charset="0"/>
              </a:rPr>
              <a:t>X</a:t>
            </a:r>
            <a:r>
              <a:rPr lang="en-US" altLang="en-US" b="1" baseline="30000" dirty="0" err="1" smtClean="0">
                <a:latin typeface="Calibri" pitchFamily="34" charset="0"/>
              </a:rPr>
              <a:t>h</a:t>
            </a:r>
            <a:endParaRPr lang="en-US" altLang="en-US" b="1" baseline="30000" dirty="0" smtClean="0">
              <a:latin typeface="Calibri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b="1" baseline="30000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u="sng" dirty="0" smtClean="0">
                <a:latin typeface="Calibri" pitchFamily="34" charset="0"/>
              </a:rPr>
              <a:t>Determine </a:t>
            </a:r>
            <a:r>
              <a:rPr lang="en-US" altLang="en-US" sz="2800" u="sng" dirty="0">
                <a:latin typeface="Calibri" pitchFamily="34" charset="0"/>
              </a:rPr>
              <a:t>the Genotype of the </a:t>
            </a:r>
            <a:r>
              <a:rPr lang="en-US" altLang="en-US" sz="2800" u="sng" dirty="0" smtClean="0">
                <a:latin typeface="Calibri" pitchFamily="34" charset="0"/>
              </a:rPr>
              <a:t>offspring:</a:t>
            </a:r>
          </a:p>
          <a:p>
            <a:pPr marL="45720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800" u="sng" dirty="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2800" u="sng" dirty="0" smtClean="0">
                <a:latin typeface="Calibri" pitchFamily="34" charset="0"/>
              </a:rPr>
              <a:t>Determine the Phenotype of the offspring:</a:t>
            </a:r>
            <a:endParaRPr lang="en-US" altLang="en-US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2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876800" cy="6858000"/>
          </a:xfrm>
        </p:spPr>
        <p:txBody>
          <a:bodyPr>
            <a:normAutofit lnSpcReduction="10000"/>
          </a:bodyPr>
          <a:lstStyle/>
          <a:p>
            <a:pPr marL="1168400" lvl="1" indent="-711200" eaLnBrk="1" hangingPunct="1">
              <a:buFontTx/>
              <a:buAutoNum type="romanLcPeriod"/>
            </a:pPr>
            <a:endParaRPr lang="en-US" sz="2600" dirty="0" smtClean="0">
              <a:latin typeface="Calibri" pitchFamily="34" charset="0"/>
            </a:endParaRPr>
          </a:p>
          <a:p>
            <a:pPr marL="1168400" lvl="1" indent="-711200" eaLnBrk="1" hangingPunct="1">
              <a:buFontTx/>
              <a:buAutoNum type="romanLcPeriod"/>
            </a:pPr>
            <a:endParaRPr lang="en-US" sz="2600" dirty="0">
              <a:latin typeface="Calibri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Any random change in the DNA base sequence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This could happen due to:</a:t>
            </a:r>
          </a:p>
          <a:p>
            <a:pPr marL="1568450" lvl="2" indent="-711200" eaLnBrk="1" hangingPunct="1"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itchFamily="34" charset="0"/>
              </a:rPr>
              <a:t>Deletion of bases</a:t>
            </a:r>
          </a:p>
          <a:p>
            <a:pPr marL="1568450" lvl="2" indent="-711200" eaLnBrk="1" hangingPunct="1"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itchFamily="34" charset="0"/>
              </a:rPr>
              <a:t>Duplicating bases</a:t>
            </a:r>
          </a:p>
          <a:p>
            <a:pPr marL="1568450" lvl="2" indent="-711200" eaLnBrk="1" hangingPunct="1">
              <a:buFont typeface="Calibri" panose="020F0502020204030204" pitchFamily="34" charset="0"/>
              <a:buChar char="‒"/>
            </a:pPr>
            <a:r>
              <a:rPr lang="en-US" sz="2200" b="1" dirty="0" smtClean="0">
                <a:latin typeface="Calibri" pitchFamily="34" charset="0"/>
              </a:rPr>
              <a:t>Point Mutation </a:t>
            </a:r>
            <a:r>
              <a:rPr lang="en-US" sz="2200" dirty="0" smtClean="0">
                <a:latin typeface="Calibri" pitchFamily="34" charset="0"/>
              </a:rPr>
              <a:t>- Certain bases changing places</a:t>
            </a:r>
          </a:p>
          <a:p>
            <a:pPr marL="1568450" lvl="2" indent="-711200" eaLnBrk="1" hangingPunct="1">
              <a:buFont typeface="Calibri" panose="020F0502020204030204" pitchFamily="34" charset="0"/>
              <a:buChar char="‒"/>
            </a:pPr>
            <a:r>
              <a:rPr lang="en-US" sz="2200" dirty="0" smtClean="0">
                <a:latin typeface="Calibri" pitchFamily="34" charset="0"/>
              </a:rPr>
              <a:t>New bases being inserted where they do not belong.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libri" pitchFamily="34" charset="0"/>
              </a:rPr>
              <a:t>Mutations can result in:</a:t>
            </a:r>
          </a:p>
          <a:p>
            <a:pPr lvl="2" eaLnBrk="1" hangingPunct="1"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Calibri" pitchFamily="34" charset="0"/>
              </a:rPr>
              <a:t>Genetic diseases</a:t>
            </a:r>
          </a:p>
          <a:p>
            <a:pPr lvl="2" eaLnBrk="1" hangingPunct="1"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Calibri" pitchFamily="34" charset="0"/>
              </a:rPr>
              <a:t>Cancer</a:t>
            </a:r>
          </a:p>
          <a:p>
            <a:pPr lvl="2" eaLnBrk="1" hangingPunct="1"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Calibri" pitchFamily="34" charset="0"/>
              </a:rPr>
              <a:t>New genetic traits</a:t>
            </a:r>
          </a:p>
          <a:p>
            <a:pPr lvl="2" eaLnBrk="1" hangingPunct="1">
              <a:buFont typeface="Calibri" panose="020F0502020204030204" pitchFamily="34" charset="0"/>
              <a:buChar char="‒"/>
            </a:pPr>
            <a:r>
              <a:rPr lang="en-US" sz="2600" dirty="0" smtClean="0">
                <a:latin typeface="Calibri" pitchFamily="34" charset="0"/>
              </a:rPr>
              <a:t>No harm at all</a:t>
            </a:r>
          </a:p>
          <a:p>
            <a:pPr marL="812800" indent="-812800" eaLnBrk="1" hangingPunct="1"/>
            <a:endParaRPr lang="en-US" sz="2600" dirty="0" smtClean="0">
              <a:latin typeface="Calibri" pitchFamily="34" charset="0"/>
            </a:endParaRPr>
          </a:p>
        </p:txBody>
      </p:sp>
      <p:pic>
        <p:nvPicPr>
          <p:cNvPr id="20483" name="Picture 4" descr="mlbio10a1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914400"/>
            <a:ext cx="434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Mutations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D:\assets\Images\bhspe-030704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94082"/>
            <a:ext cx="3505200" cy="302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D:\assets\Images\bhspe-030601-003_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85712"/>
            <a:ext cx="3276600" cy="30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76274"/>
            <a:ext cx="9105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Calibri" panose="020F0502020204030204" pitchFamily="34" charset="0"/>
              </a:rPr>
              <a:t>Karyotype</a:t>
            </a:r>
            <a:r>
              <a:rPr lang="en-US" sz="2800" dirty="0" smtClean="0">
                <a:latin typeface="Calibri" panose="020F0502020204030204" pitchFamily="34" charset="0"/>
              </a:rPr>
              <a:t>- </a:t>
            </a:r>
            <a:r>
              <a:rPr lang="en-US" sz="2800" dirty="0">
                <a:latin typeface="Calibri" panose="020F0502020204030204" pitchFamily="34" charset="0"/>
              </a:rPr>
              <a:t>is the number and appearance of chromosomes in the nucleus of a </a:t>
            </a:r>
            <a:r>
              <a:rPr lang="en-US" sz="2800" dirty="0" smtClean="0">
                <a:latin typeface="Calibri" panose="020F0502020204030204" pitchFamily="34" charset="0"/>
              </a:rPr>
              <a:t>eukaryotic cell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err="1" smtClean="0">
                <a:latin typeface="Calibri" panose="020F0502020204030204" pitchFamily="34" charset="0"/>
              </a:rPr>
              <a:t>Karyogram</a:t>
            </a:r>
            <a:r>
              <a:rPr lang="en-US" sz="2800" b="1" u="sng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- </a:t>
            </a:r>
            <a:r>
              <a:rPr lang="en-US" sz="2800" dirty="0">
                <a:latin typeface="Calibri" panose="020F0502020204030204" pitchFamily="34" charset="0"/>
              </a:rPr>
              <a:t>a diagram or photograph of the chromosomes of a cell, arranged in homologous pairs and in a numbered </a:t>
            </a:r>
            <a:r>
              <a:rPr lang="en-US" sz="2800" dirty="0" smtClean="0">
                <a:latin typeface="Calibri" panose="020F0502020204030204" pitchFamily="34" charset="0"/>
              </a:rPr>
              <a:t>sequence (chromosomes are </a:t>
            </a:r>
            <a:r>
              <a:rPr lang="en-US" sz="2800" dirty="0" smtClean="0">
                <a:latin typeface="Calibri" panose="020F0502020204030204" pitchFamily="34" charset="0"/>
              </a:rPr>
              <a:t>arranged </a:t>
            </a:r>
            <a:r>
              <a:rPr lang="en-US" sz="2800" dirty="0" smtClean="0">
                <a:latin typeface="Calibri" panose="020F0502020204030204" pitchFamily="34" charset="0"/>
              </a:rPr>
              <a:t>in order according to </a:t>
            </a:r>
            <a:r>
              <a:rPr lang="en-US" sz="2800" dirty="0" smtClean="0">
                <a:latin typeface="Calibri" panose="020F0502020204030204" pitchFamily="34" charset="0"/>
              </a:rPr>
              <a:t>size, shape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and centromere position)</a:t>
            </a:r>
            <a:endParaRPr lang="en-US" sz="28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</a:rPr>
              <a:t>U</a:t>
            </a:r>
            <a:r>
              <a:rPr lang="en-US" sz="2800" dirty="0" smtClean="0">
                <a:latin typeface="Calibri" panose="020F0502020204030204" pitchFamily="34" charset="0"/>
              </a:rPr>
              <a:t>sed </a:t>
            </a:r>
            <a:r>
              <a:rPr lang="en-US" sz="2800" dirty="0" smtClean="0">
                <a:latin typeface="Calibri" panose="020F0502020204030204" pitchFamily="34" charset="0"/>
              </a:rPr>
              <a:t>to check for </a:t>
            </a:r>
            <a:r>
              <a:rPr lang="en-US" sz="2800" dirty="0" smtClean="0">
                <a:latin typeface="Calibri" panose="020F0502020204030204" pitchFamily="34" charset="0"/>
              </a:rPr>
              <a:t>chromosomal </a:t>
            </a:r>
            <a:r>
              <a:rPr lang="en-US" sz="2800" b="1" u="sng" dirty="0" smtClean="0">
                <a:latin typeface="Calibri" panose="020F0502020204030204" pitchFamily="34" charset="0"/>
              </a:rPr>
              <a:t>number</a:t>
            </a:r>
            <a:r>
              <a:rPr lang="en-US" sz="2800" dirty="0" smtClean="0">
                <a:latin typeface="Calibri" panose="020F0502020204030204" pitchFamily="34" charset="0"/>
              </a:rPr>
              <a:t> abnormalities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6021" y="-57511"/>
            <a:ext cx="8229600" cy="1034716"/>
          </a:xfrm>
        </p:spPr>
        <p:txBody>
          <a:bodyPr/>
          <a:lstStyle/>
          <a:p>
            <a:r>
              <a:rPr lang="en-US" dirty="0" smtClean="0"/>
              <a:t>Karyotypes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2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 &amp; Genetic Variety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r>
              <a:rPr lang="en-US" sz="2600" dirty="0" smtClean="0"/>
              <a:t>Meiosis will result in the production of sex cells (gametes) which show an increase in genetic variety</a:t>
            </a:r>
            <a:r>
              <a:rPr lang="en-US" sz="2600" dirty="0"/>
              <a:t> </a:t>
            </a:r>
            <a:r>
              <a:rPr lang="en-US" sz="2600" dirty="0" smtClean="0"/>
              <a:t>because of:</a:t>
            </a:r>
          </a:p>
          <a:p>
            <a:pPr lvl="2"/>
            <a:r>
              <a:rPr lang="en-US" sz="2600" dirty="0" smtClean="0"/>
              <a:t>Crossing over during prophase I</a:t>
            </a:r>
          </a:p>
          <a:p>
            <a:pPr lvl="3"/>
            <a:r>
              <a:rPr lang="en-US" sz="2600" dirty="0" smtClean="0"/>
              <a:t>Crossing over is when non-sister chromatids exchange genetic material </a:t>
            </a:r>
          </a:p>
          <a:p>
            <a:pPr lvl="2"/>
            <a:r>
              <a:rPr lang="en-US" sz="2600" dirty="0" smtClean="0"/>
              <a:t>Random orientation of chromosomes during metaphase I</a:t>
            </a:r>
          </a:p>
          <a:p>
            <a:pPr lvl="3"/>
            <a:r>
              <a:rPr lang="en-US" sz="2600" dirty="0" smtClean="0"/>
              <a:t>Random orientation is when the homologous chromosomes line up on the metaphase plate in a random order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446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01727"/>
              </p:ext>
            </p:extLst>
          </p:nvPr>
        </p:nvGraphicFramePr>
        <p:xfrm>
          <a:off x="304800" y="1277201"/>
          <a:ext cx="8763000" cy="4666398"/>
        </p:xfrm>
        <a:graphic>
          <a:graphicData uri="http://schemas.openxmlformats.org/drawingml/2006/table">
            <a:tbl>
              <a:tblPr/>
              <a:tblGrid>
                <a:gridCol w="2971800"/>
                <a:gridCol w="3886200"/>
                <a:gridCol w="1905000"/>
              </a:tblGrid>
              <a:tr h="777733">
                <a:tc>
                  <a:txBody>
                    <a:bodyPr/>
                    <a:lstStyle/>
                    <a:p>
                      <a:r>
                        <a:rPr lang="en-US" sz="2400" dirty="0"/>
                        <a:t>Disorder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Mutation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Chromosome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rgbClr val="FF0000"/>
                          </a:solidFill>
                          <a:latin typeface="Calibri" pitchFamily="34" charset="0"/>
                          <a:hlinkClick r:id="rId2" action="ppaction://hlinkfile" tooltip="Color blindness"/>
                        </a:rPr>
                        <a:t>Color blindness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Point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alibri" pitchFamily="34" charset="0"/>
                        </a:rPr>
                        <a:t>X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rgbClr val="FF0000"/>
                          </a:solidFill>
                          <a:latin typeface="Calibri" pitchFamily="34" charset="0"/>
                          <a:hlinkClick r:id="rId3" action="ppaction://hlinkfile" tooltip="Cystic fibrosis"/>
                        </a:rPr>
                        <a:t>Cystic fibrosis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Point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7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rgbClr val="FF0000"/>
                          </a:solidFill>
                          <a:latin typeface="Calibri" pitchFamily="34" charset="0"/>
                          <a:hlinkClick r:id="rId4" action="ppaction://hlinkfile" tooltip="Down syndrome"/>
                        </a:rPr>
                        <a:t>Down syndrome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Extra Chromosome 21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</a:rPr>
                        <a:t>21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 smtClean="0">
                          <a:solidFill>
                            <a:srgbClr val="FF0000"/>
                          </a:solidFill>
                          <a:latin typeface="Calibri" pitchFamily="34" charset="0"/>
                          <a:hlinkClick r:id="rId5" action="ppaction://hlinkfile" tooltip="Haemophilia"/>
                        </a:rPr>
                        <a:t>Hemophilia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Point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Calibri" pitchFamily="34" charset="0"/>
                        </a:rPr>
                        <a:t>X</a:t>
                      </a: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7733">
                <a:tc>
                  <a:txBody>
                    <a:bodyPr/>
                    <a:lstStyle/>
                    <a:p>
                      <a:r>
                        <a:rPr lang="en-US" sz="2400" b="0" u="none" dirty="0">
                          <a:solidFill>
                            <a:srgbClr val="FF0000"/>
                          </a:solidFill>
                          <a:latin typeface="Calibri" pitchFamily="34" charset="0"/>
                          <a:hlinkClick r:id="rId6" action="ppaction://hlinkfile" tooltip="Sickle-cell disease"/>
                        </a:rPr>
                        <a:t>Sickle-cell disease</a:t>
                      </a:r>
                      <a:endParaRPr lang="en-US" sz="2400" b="0" u="non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Point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alibri" pitchFamily="34" charset="0"/>
                        </a:rPr>
                        <a:t>11</a:t>
                      </a:r>
                      <a:endParaRPr lang="en-US" sz="2400" dirty="0">
                        <a:latin typeface="Calibri" pitchFamily="34" charset="0"/>
                      </a:endParaRPr>
                    </a:p>
                  </a:txBody>
                  <a:tcPr marL="12684" marR="12684" marT="12684" marB="1268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8197"/>
            <a:ext cx="8229600" cy="743803"/>
          </a:xfrm>
        </p:spPr>
        <p:txBody>
          <a:bodyPr/>
          <a:lstStyle/>
          <a:p>
            <a:r>
              <a:rPr lang="en-US" dirty="0" smtClean="0"/>
              <a:t>Genetic Disorders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8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022" y="0"/>
            <a:ext cx="9169021" cy="64008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u="sng" dirty="0" smtClean="0">
                <a:latin typeface="Calibri" panose="020F0502020204030204" pitchFamily="34" charset="0"/>
              </a:rPr>
              <a:t>Gene Transfer </a:t>
            </a:r>
            <a:r>
              <a:rPr lang="en-US" sz="2800" dirty="0" smtClean="0">
                <a:latin typeface="Calibri" panose="020F0502020204030204" pitchFamily="34" charset="0"/>
              </a:rPr>
              <a:t>– A technique of taking a gene out of one organism and placing it in another organism.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This is possible because DNA is universal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The same amino acids are coded for by the same codons on the mRNA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lvl="1"/>
            <a:r>
              <a:rPr lang="en-US" u="sng" dirty="0" smtClean="0">
                <a:latin typeface="Calibri" panose="020F0502020204030204" pitchFamily="34" charset="0"/>
              </a:rPr>
              <a:t>Example:</a:t>
            </a:r>
            <a:r>
              <a:rPr lang="en-US" dirty="0" smtClean="0">
                <a:latin typeface="Calibri" panose="020F0502020204030204" pitchFamily="34" charset="0"/>
              </a:rPr>
              <a:t> Placing the gene that codes for insulin in bacteria cells in order to produce insulin for </a:t>
            </a:r>
            <a:r>
              <a:rPr lang="en-US" dirty="0" smtClean="0">
                <a:latin typeface="Calibri" panose="020F0502020204030204" pitchFamily="34" charset="0"/>
              </a:rPr>
              <a:t>diabetics </a:t>
            </a:r>
            <a:endParaRPr lang="en-US" u="sng" dirty="0" smtClean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Gene 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6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Used for Gene Transfer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00" y="1752600"/>
            <a:ext cx="9296400" cy="4724400"/>
          </a:xfrm>
        </p:spPr>
        <p:txBody>
          <a:bodyPr/>
          <a:lstStyle/>
          <a:p>
            <a:pPr lvl="3">
              <a:buFont typeface="Arial" panose="020B0604020202020204" pitchFamily="34" charset="0"/>
              <a:buChar char="•"/>
            </a:pPr>
            <a:r>
              <a:rPr lang="en-US" sz="2800" u="sng" dirty="0">
                <a:latin typeface="Calibri" panose="020F0502020204030204" pitchFamily="34" charset="0"/>
              </a:rPr>
              <a:t>P</a:t>
            </a:r>
            <a:r>
              <a:rPr lang="en-US" sz="2800" u="sng" dirty="0" smtClean="0">
                <a:latin typeface="Calibri" panose="020F0502020204030204" pitchFamily="34" charset="0"/>
              </a:rPr>
              <a:t>lasmids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- small circles of DNA in </a:t>
            </a:r>
            <a:r>
              <a:rPr lang="en-US" sz="2800" dirty="0" smtClean="0">
                <a:latin typeface="Calibri" panose="020F0502020204030204" pitchFamily="34" charset="0"/>
              </a:rPr>
              <a:t>bacteria or prokaryotic cell</a:t>
            </a:r>
            <a:endParaRPr lang="en-US" sz="2800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Calibri" panose="020F0502020204030204" pitchFamily="34" charset="0"/>
              </a:rPr>
              <a:t>Host </a:t>
            </a:r>
            <a:r>
              <a:rPr lang="en-US" sz="2800" u="sng" dirty="0">
                <a:latin typeface="Calibri" panose="020F0502020204030204" pitchFamily="34" charset="0"/>
              </a:rPr>
              <a:t>cell</a:t>
            </a:r>
            <a:r>
              <a:rPr lang="en-US" sz="2800" dirty="0">
                <a:latin typeface="Calibri" panose="020F0502020204030204" pitchFamily="34" charset="0"/>
              </a:rPr>
              <a:t> – </a:t>
            </a:r>
            <a:r>
              <a:rPr lang="en-US" sz="2800" dirty="0" smtClean="0">
                <a:latin typeface="Calibri" panose="020F0502020204030204" pitchFamily="34" charset="0"/>
              </a:rPr>
              <a:t>bacteria </a:t>
            </a:r>
            <a:r>
              <a:rPr lang="en-US" sz="2800" dirty="0">
                <a:latin typeface="Calibri" panose="020F0502020204030204" pitchFamily="34" charset="0"/>
              </a:rPr>
              <a:t>or </a:t>
            </a:r>
            <a:r>
              <a:rPr lang="en-US" sz="2800" dirty="0" smtClean="0">
                <a:latin typeface="Calibri" panose="020F0502020204030204" pitchFamily="34" charset="0"/>
              </a:rPr>
              <a:t>yeast (prokaryotic cell with plasmids) </a:t>
            </a:r>
            <a:endParaRPr lang="en-US" sz="2800" dirty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Calibri" panose="020F0502020204030204" pitchFamily="34" charset="0"/>
              </a:rPr>
              <a:t>Restriction </a:t>
            </a:r>
            <a:r>
              <a:rPr lang="en-US" sz="2800" u="sng" dirty="0">
                <a:latin typeface="Calibri" panose="020F0502020204030204" pitchFamily="34" charset="0"/>
              </a:rPr>
              <a:t>enzymes</a:t>
            </a:r>
            <a:r>
              <a:rPr lang="en-US" sz="2800" dirty="0">
                <a:latin typeface="Calibri" panose="020F0502020204030204" pitchFamily="34" charset="0"/>
              </a:rPr>
              <a:t>- </a:t>
            </a:r>
            <a:r>
              <a:rPr lang="en-US" sz="2800" dirty="0" smtClean="0">
                <a:latin typeface="Calibri" panose="020F0502020204030204" pitchFamily="34" charset="0"/>
              </a:rPr>
              <a:t>a protein that finds and recognize </a:t>
            </a:r>
            <a:r>
              <a:rPr lang="en-US" sz="2800" dirty="0">
                <a:latin typeface="Calibri" panose="020F0502020204030204" pitchFamily="34" charset="0"/>
              </a:rPr>
              <a:t>a specific sequence of base pairs along the DNA molecule 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800" u="sng" dirty="0" smtClean="0">
                <a:latin typeface="Calibri" panose="020F0502020204030204" pitchFamily="34" charset="0"/>
              </a:rPr>
              <a:t>DNA ligase</a:t>
            </a:r>
            <a:r>
              <a:rPr lang="en-US" sz="2800" dirty="0" smtClean="0">
                <a:latin typeface="Calibri" panose="020F0502020204030204" pitchFamily="34" charset="0"/>
              </a:rPr>
              <a:t> – connects or glues sequences together</a:t>
            </a:r>
            <a:endParaRPr lang="en-US" sz="2800" u="sng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692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Gene Transfer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914400"/>
            <a:ext cx="9372600" cy="5211763"/>
          </a:xfrm>
        </p:spPr>
        <p:txBody>
          <a:bodyPr/>
          <a:lstStyle/>
          <a:p>
            <a:pPr marL="1257300" lvl="2" indent="-457200" eaLnBrk="1" hangingPunct="1"/>
            <a:r>
              <a:rPr lang="en-US" sz="2500" dirty="0" smtClean="0">
                <a:latin typeface="Calibri" panose="020F0502020204030204" pitchFamily="34" charset="0"/>
              </a:rPr>
              <a:t>A gene is selected to be transferred into an organism </a:t>
            </a:r>
          </a:p>
          <a:p>
            <a:pPr marL="1257300" lvl="2" indent="-457200" eaLnBrk="1" hangingPunct="1"/>
            <a:r>
              <a:rPr lang="en-US" sz="2500" b="1" u="sng" dirty="0" smtClean="0">
                <a:latin typeface="Calibri" panose="020F0502020204030204" pitchFamily="34" charset="0"/>
              </a:rPr>
              <a:t>Restriction Enzymes </a:t>
            </a:r>
            <a:r>
              <a:rPr lang="en-US" sz="2500" dirty="0" smtClean="0">
                <a:latin typeface="Calibri" panose="020F0502020204030204" pitchFamily="34" charset="0"/>
              </a:rPr>
              <a:t>are used </a:t>
            </a:r>
            <a:r>
              <a:rPr lang="en-US" sz="2500" dirty="0">
                <a:latin typeface="Calibri" panose="020F0502020204030204" pitchFamily="34" charset="0"/>
              </a:rPr>
              <a:t>to cut both the </a:t>
            </a:r>
            <a:r>
              <a:rPr lang="en-US" sz="2500" dirty="0" smtClean="0">
                <a:latin typeface="Calibri" panose="020F0502020204030204" pitchFamily="34" charset="0"/>
              </a:rPr>
              <a:t>gene of interest from the DNA and the plasmid in the prokaryotic cell </a:t>
            </a:r>
            <a:endParaRPr lang="en-US" sz="2500" dirty="0">
              <a:latin typeface="Calibri" panose="020F0502020204030204" pitchFamily="34" charset="0"/>
            </a:endParaRPr>
          </a:p>
          <a:p>
            <a:pPr marL="1257300" lvl="2" indent="-457200" eaLnBrk="1" hangingPunct="1"/>
            <a:r>
              <a:rPr lang="en-US" sz="2500" dirty="0" smtClean="0">
                <a:latin typeface="Calibri" panose="020F0502020204030204" pitchFamily="34" charset="0"/>
              </a:rPr>
              <a:t>The gene is inserted </a:t>
            </a:r>
            <a:r>
              <a:rPr lang="en-US" sz="2500" dirty="0">
                <a:latin typeface="Calibri" panose="020F0502020204030204" pitchFamily="34" charset="0"/>
              </a:rPr>
              <a:t>into plasmid using </a:t>
            </a:r>
            <a:r>
              <a:rPr lang="en-US" sz="2500" b="1" u="sng" dirty="0">
                <a:latin typeface="Calibri" panose="020F0502020204030204" pitchFamily="34" charset="0"/>
              </a:rPr>
              <a:t>L</a:t>
            </a:r>
            <a:r>
              <a:rPr lang="en-US" sz="2500" b="1" u="sng" dirty="0" smtClean="0">
                <a:latin typeface="Calibri" panose="020F0502020204030204" pitchFamily="34" charset="0"/>
              </a:rPr>
              <a:t>igase</a:t>
            </a:r>
          </a:p>
          <a:p>
            <a:pPr marL="1257300" lvl="2" indent="-457200" eaLnBrk="1" hangingPunct="1"/>
            <a:r>
              <a:rPr lang="en-US" sz="2500" dirty="0" smtClean="0">
                <a:latin typeface="Calibri" panose="020F0502020204030204" pitchFamily="34" charset="0"/>
              </a:rPr>
              <a:t>The plasmid with the new gene is inserted into the bacteria (host cell)</a:t>
            </a:r>
          </a:p>
          <a:p>
            <a:pPr marL="1257300" lvl="2" indent="-457200" eaLnBrk="1" hangingPunct="1"/>
            <a:r>
              <a:rPr lang="en-US" sz="2500" dirty="0" smtClean="0">
                <a:latin typeface="Calibri" panose="020F0502020204030204" pitchFamily="34" charset="0"/>
              </a:rPr>
              <a:t>This results in the bacteria making </a:t>
            </a:r>
            <a:r>
              <a:rPr lang="en-US" sz="2500" dirty="0">
                <a:latin typeface="Calibri" panose="020F0502020204030204" pitchFamily="34" charset="0"/>
              </a:rPr>
              <a:t>many copies of the </a:t>
            </a:r>
            <a:r>
              <a:rPr lang="en-US" sz="2500" dirty="0" smtClean="0">
                <a:latin typeface="Calibri" panose="020F0502020204030204" pitchFamily="34" charset="0"/>
              </a:rPr>
              <a:t>gene</a:t>
            </a:r>
          </a:p>
          <a:p>
            <a:pPr marL="1257300" lvl="2" indent="-457200" eaLnBrk="1" hangingPunct="1"/>
            <a:r>
              <a:rPr lang="en-US" sz="2500" dirty="0" smtClean="0">
                <a:latin typeface="Calibri" panose="020F0502020204030204" pitchFamily="34" charset="0"/>
              </a:rPr>
              <a:t>The </a:t>
            </a:r>
            <a:r>
              <a:rPr lang="en-US" sz="2500" dirty="0">
                <a:latin typeface="Calibri" panose="020F0502020204030204" pitchFamily="34" charset="0"/>
              </a:rPr>
              <a:t>Isolated gene is then </a:t>
            </a:r>
            <a:r>
              <a:rPr lang="en-US" sz="2500" dirty="0" smtClean="0">
                <a:latin typeface="Calibri" panose="020F0502020204030204" pitchFamily="34" charset="0"/>
              </a:rPr>
              <a:t>passed </a:t>
            </a:r>
            <a:r>
              <a:rPr lang="en-US" sz="2500" dirty="0">
                <a:latin typeface="Calibri" panose="020F0502020204030204" pitchFamily="34" charset="0"/>
              </a:rPr>
              <a:t>into the genome of the desired organisms using an </a:t>
            </a:r>
            <a:r>
              <a:rPr lang="en-US" sz="2500" dirty="0" smtClean="0">
                <a:latin typeface="Calibri" panose="020F0502020204030204" pitchFamily="34" charset="0"/>
              </a:rPr>
              <a:t>enzyme</a:t>
            </a:r>
            <a:endParaRPr lang="en-US" sz="25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543300" cy="2248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3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>
                <a:latin typeface="Calibri" panose="020F0502020204030204" pitchFamily="34" charset="0"/>
              </a:rPr>
              <a:t>GMO is a Genetically Modified Organism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An organism that has had an artificial genetic change due to gene transfer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endParaRPr lang="en-US" dirty="0" smtClean="0">
              <a:latin typeface="Calibri" panose="020F0502020204030204" pitchFamily="34" charset="0"/>
            </a:endParaRPr>
          </a:p>
          <a:p>
            <a:pPr lvl="2"/>
            <a:r>
              <a:rPr lang="en-US" sz="2800" dirty="0" smtClean="0">
                <a:latin typeface="Calibri" panose="020F0502020204030204" pitchFamily="34" charset="0"/>
              </a:rPr>
              <a:t>Genes in certain plants may be removed and replaced with genes that are more desirable. </a:t>
            </a:r>
          </a:p>
          <a:p>
            <a:pPr lvl="2"/>
            <a:r>
              <a:rPr lang="en-US" sz="2800" dirty="0" smtClean="0">
                <a:latin typeface="Calibri" panose="020F0502020204030204" pitchFamily="34" charset="0"/>
              </a:rPr>
              <a:t>Genetically modified food has helped farmers to grow foods in various otherwise unsuitable conditions</a:t>
            </a:r>
          </a:p>
          <a:p>
            <a:pPr lvl="2"/>
            <a:r>
              <a:rPr lang="en-US" sz="2800" dirty="0" smtClean="0">
                <a:latin typeface="Calibri" panose="020F0502020204030204" pitchFamily="34" charset="0"/>
              </a:rPr>
              <a:t>Example: 85% of corn has been modified so that </a:t>
            </a:r>
            <a:r>
              <a:rPr lang="en-US" sz="2800" dirty="0">
                <a:latin typeface="Calibri" panose="020F0502020204030204" pitchFamily="34" charset="0"/>
              </a:rPr>
              <a:t>they </a:t>
            </a:r>
            <a:r>
              <a:rPr lang="en-US" sz="2800" dirty="0" smtClean="0">
                <a:latin typeface="Calibri" panose="020F0502020204030204" pitchFamily="34" charset="0"/>
              </a:rPr>
              <a:t>are resistant </a:t>
            </a:r>
            <a:r>
              <a:rPr lang="en-US" sz="2800" dirty="0">
                <a:latin typeface="Calibri" panose="020F0502020204030204" pitchFamily="34" charset="0"/>
              </a:rPr>
              <a:t>to the herbicide glyphosate, which is used to kill weeds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GMO’s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in DNA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991600" cy="51816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>
                <a:latin typeface="Calibri" pitchFamily="34" charset="0"/>
              </a:rPr>
              <a:t>Gene </a:t>
            </a:r>
            <a:endParaRPr lang="en-US" altLang="en-US" b="1" u="sng" dirty="0" smtClean="0">
              <a:latin typeface="Calibri" pitchFamily="34" charset="0"/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The </a:t>
            </a:r>
            <a:r>
              <a:rPr lang="en-US" altLang="en-US" sz="2800" dirty="0">
                <a:latin typeface="Calibri" pitchFamily="34" charset="0"/>
              </a:rPr>
              <a:t>heritable factor that </a:t>
            </a:r>
            <a:r>
              <a:rPr lang="en-US" altLang="en-US" sz="2800" dirty="0" smtClean="0">
                <a:latin typeface="Calibri" pitchFamily="34" charset="0"/>
              </a:rPr>
              <a:t>codes for a polypeptide chain or for an RNA chain that has a function in the organism</a:t>
            </a:r>
            <a:endParaRPr lang="en-US" altLang="en-US" sz="2800" dirty="0">
              <a:latin typeface="Calibri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b="1" u="sng" dirty="0" smtClean="0">
                <a:latin typeface="Calibri" pitchFamily="34" charset="0"/>
              </a:rPr>
              <a:t>Genome</a:t>
            </a:r>
            <a:r>
              <a:rPr lang="en-US" altLang="en-US" dirty="0" smtClean="0">
                <a:latin typeface="Calibri" pitchFamily="34" charset="0"/>
              </a:rPr>
              <a:t> </a:t>
            </a:r>
            <a:endParaRPr lang="en-US" altLang="en-US" dirty="0">
              <a:latin typeface="Calibri" pitchFamily="34" charset="0"/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Calibri" pitchFamily="34" charset="0"/>
              </a:rPr>
              <a:t>The </a:t>
            </a:r>
            <a:r>
              <a:rPr lang="en-US" altLang="en-US" sz="2800" dirty="0" smtClean="0">
                <a:latin typeface="Calibri" pitchFamily="34" charset="0"/>
              </a:rPr>
              <a:t>whole genetic information of an organism </a:t>
            </a:r>
            <a:endParaRPr lang="en-US" dirty="0" smtClean="0"/>
          </a:p>
        </p:txBody>
      </p:sp>
      <p:pic>
        <p:nvPicPr>
          <p:cNvPr id="1026" name="Picture 2" descr="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2705100" cy="24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4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 Genetics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0"/>
            <a:ext cx="8470641" cy="49530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000" b="1" u="sng" dirty="0" err="1" smtClean="0">
                <a:latin typeface="Calibri" pitchFamily="34" charset="0"/>
              </a:rPr>
              <a:t>Gregor</a:t>
            </a:r>
            <a:r>
              <a:rPr lang="en-US" altLang="en-US" sz="3000" b="1" u="sng" dirty="0" smtClean="0">
                <a:latin typeface="Calibri" pitchFamily="34" charset="0"/>
              </a:rPr>
              <a:t> Mendel  </a:t>
            </a:r>
            <a:endParaRPr lang="en-US" altLang="en-US" sz="3000" b="1" u="sng" dirty="0">
              <a:latin typeface="Calibri" pitchFamily="34" charset="0"/>
            </a:endParaRP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latin typeface="Calibri" pitchFamily="34" charset="0"/>
              </a:rPr>
              <a:t>19</a:t>
            </a:r>
            <a:r>
              <a:rPr lang="en-US" altLang="en-US" sz="3000" baseline="30000" dirty="0" smtClean="0">
                <a:latin typeface="Calibri" pitchFamily="34" charset="0"/>
              </a:rPr>
              <a:t>th</a:t>
            </a:r>
            <a:r>
              <a:rPr lang="en-US" altLang="en-US" sz="3000" dirty="0" smtClean="0">
                <a:latin typeface="Calibri" pitchFamily="34" charset="0"/>
              </a:rPr>
              <a:t> </a:t>
            </a:r>
            <a:r>
              <a:rPr lang="en-US" altLang="en-US" sz="3000" dirty="0">
                <a:latin typeface="Calibri" pitchFamily="34" charset="0"/>
              </a:rPr>
              <a:t>century Austrian Christian </a:t>
            </a:r>
            <a:r>
              <a:rPr lang="en-US" altLang="en-US" sz="3000" dirty="0" smtClean="0">
                <a:latin typeface="Calibri" pitchFamily="34" charset="0"/>
              </a:rPr>
              <a:t>Monk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latin typeface="Calibri" pitchFamily="34" charset="0"/>
              </a:rPr>
              <a:t>His </a:t>
            </a:r>
            <a:r>
              <a:rPr lang="en-US" altLang="en-US" sz="3000" dirty="0">
                <a:latin typeface="Calibri" pitchFamily="34" charset="0"/>
              </a:rPr>
              <a:t>research is the basis for our modern day notion of </a:t>
            </a:r>
            <a:r>
              <a:rPr lang="en-US" altLang="en-US" sz="3000" dirty="0" smtClean="0">
                <a:latin typeface="Calibri" pitchFamily="34" charset="0"/>
              </a:rPr>
              <a:t>heredity.</a:t>
            </a:r>
          </a:p>
          <a:p>
            <a:pPr lvl="3" eaLnBrk="1" hangingPunct="1">
              <a:buFont typeface="Arial" panose="020B0604020202020204" pitchFamily="34" charset="0"/>
              <a:buChar char="•"/>
            </a:pPr>
            <a:r>
              <a:rPr lang="en-US" altLang="en-US" sz="3000" dirty="0" smtClean="0">
                <a:latin typeface="Calibri" pitchFamily="34" charset="0"/>
              </a:rPr>
              <a:t>Worked </a:t>
            </a:r>
            <a:r>
              <a:rPr lang="en-US" altLang="en-US" sz="3000" dirty="0">
                <a:latin typeface="Calibri" pitchFamily="34" charset="0"/>
              </a:rPr>
              <a:t>with pea plants to see how different traits were passed from generation to generation.</a:t>
            </a:r>
          </a:p>
          <a:p>
            <a:endParaRPr lang="en-US" dirty="0"/>
          </a:p>
        </p:txBody>
      </p:sp>
      <p:pic>
        <p:nvPicPr>
          <p:cNvPr id="4" name="Picture 6" descr="Gregor_Men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1905000" cy="23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02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Mendel’s Monohybrid Crosses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800" b="1" dirty="0">
                <a:latin typeface="Calibri" pitchFamily="34" charset="0"/>
              </a:rPr>
              <a:t>Monohybrid </a:t>
            </a:r>
            <a:r>
              <a:rPr lang="en-US" altLang="en-US" sz="2800" b="1" dirty="0" smtClean="0">
                <a:latin typeface="Calibri" pitchFamily="34" charset="0"/>
              </a:rPr>
              <a:t>Cross </a:t>
            </a:r>
            <a:r>
              <a:rPr lang="en-US" altLang="en-US" sz="2800" dirty="0" smtClean="0">
                <a:latin typeface="Calibri" pitchFamily="34" charset="0"/>
              </a:rPr>
              <a:t>= 1 </a:t>
            </a:r>
            <a:r>
              <a:rPr lang="en-US" altLang="en-US" sz="2800" dirty="0">
                <a:latin typeface="Calibri" pitchFamily="34" charset="0"/>
              </a:rPr>
              <a:t>trait that differs </a:t>
            </a:r>
            <a:r>
              <a:rPr lang="en-US" altLang="en-US" sz="2800" dirty="0" smtClean="0">
                <a:latin typeface="Calibri" pitchFamily="34" charset="0"/>
              </a:rPr>
              <a:t>in parents</a:t>
            </a:r>
          </a:p>
          <a:p>
            <a:pPr lvl="2" eaLnBrk="1" hangingPunct="1"/>
            <a:r>
              <a:rPr lang="en-US" altLang="en-US" sz="2800" dirty="0" smtClean="0">
                <a:latin typeface="Calibri" pitchFamily="34" charset="0"/>
              </a:rPr>
              <a:t>Mendel created </a:t>
            </a:r>
            <a:r>
              <a:rPr lang="en-US" altLang="en-US" sz="2800" dirty="0">
                <a:latin typeface="Calibri" pitchFamily="34" charset="0"/>
              </a:rPr>
              <a:t>hybrids </a:t>
            </a:r>
            <a:r>
              <a:rPr lang="en-US" altLang="en-US" sz="2800" dirty="0" smtClean="0">
                <a:latin typeface="Calibri" pitchFamily="34" charset="0"/>
              </a:rPr>
              <a:t>of pea plants from pure breeds </a:t>
            </a:r>
          </a:p>
          <a:p>
            <a:pPr lvl="3" eaLnBrk="1" hangingPunct="1"/>
            <a:r>
              <a:rPr lang="en-US" altLang="en-US" sz="2800" dirty="0" smtClean="0">
                <a:latin typeface="Calibri" pitchFamily="34" charset="0"/>
              </a:rPr>
              <a:t> A </a:t>
            </a:r>
            <a:r>
              <a:rPr lang="en-US" altLang="en-US" sz="2800" u="sng" dirty="0" smtClean="0">
                <a:latin typeface="Calibri" pitchFamily="34" charset="0"/>
              </a:rPr>
              <a:t>Pure breed </a:t>
            </a:r>
            <a:r>
              <a:rPr lang="en-US" altLang="en-US" sz="2800" dirty="0" smtClean="0">
                <a:latin typeface="Calibri" pitchFamily="34" charset="0"/>
              </a:rPr>
              <a:t>is an organism with no genetic variety </a:t>
            </a:r>
          </a:p>
          <a:p>
            <a:pPr lvl="2" eaLnBrk="1" hangingPunct="1"/>
            <a:r>
              <a:rPr lang="en-US" altLang="en-US" sz="2800" dirty="0" smtClean="0">
                <a:latin typeface="Calibri" pitchFamily="34" charset="0"/>
              </a:rPr>
              <a:t>Mendel </a:t>
            </a:r>
            <a:r>
              <a:rPr lang="en-US" altLang="en-US" sz="2800" dirty="0">
                <a:latin typeface="Calibri" pitchFamily="34" charset="0"/>
              </a:rPr>
              <a:t>used pea plant </a:t>
            </a:r>
            <a:r>
              <a:rPr lang="en-US" altLang="en-US" sz="2800" u="sng" dirty="0">
                <a:latin typeface="Calibri" pitchFamily="34" charset="0"/>
              </a:rPr>
              <a:t>height</a:t>
            </a:r>
            <a:r>
              <a:rPr lang="en-US" altLang="en-US" sz="2800" dirty="0">
                <a:latin typeface="Calibri" pitchFamily="34" charset="0"/>
              </a:rPr>
              <a:t> to determine how traits were passed on </a:t>
            </a:r>
            <a:r>
              <a:rPr lang="en-US" altLang="en-US" sz="2800" dirty="0" smtClean="0">
                <a:latin typeface="Calibri" pitchFamily="34" charset="0"/>
              </a:rPr>
              <a:t> </a:t>
            </a:r>
          </a:p>
          <a:p>
            <a:pPr lvl="2" eaLnBrk="1" hangingPunct="1"/>
            <a:r>
              <a:rPr lang="en-US" altLang="en-US" sz="2800" dirty="0" smtClean="0">
                <a:latin typeface="Calibri" pitchFamily="34" charset="0"/>
                <a:sym typeface="Wingdings" pitchFamily="2" charset="2"/>
              </a:rPr>
              <a:t>He crossed One pure breed tall parent </a:t>
            </a:r>
            <a:r>
              <a:rPr lang="en-US" altLang="en-US" sz="2800" dirty="0" smtClean="0">
                <a:latin typeface="Calibri" pitchFamily="34" charset="0"/>
              </a:rPr>
              <a:t>and </a:t>
            </a:r>
            <a:r>
              <a:rPr lang="en-US" altLang="en-US" sz="2800" dirty="0">
                <a:latin typeface="Calibri" pitchFamily="34" charset="0"/>
              </a:rPr>
              <a:t>One </a:t>
            </a:r>
            <a:r>
              <a:rPr lang="en-US" altLang="en-US" sz="2800" dirty="0" smtClean="0">
                <a:latin typeface="Calibri" pitchFamily="34" charset="0"/>
              </a:rPr>
              <a:t>pure breed short parent</a:t>
            </a:r>
          </a:p>
          <a:p>
            <a:pPr lvl="2" eaLnBrk="1" hangingPunct="1"/>
            <a:r>
              <a:rPr lang="en-US" altLang="en-US" sz="2800" dirty="0" smtClean="0">
                <a:latin typeface="Calibri" pitchFamily="34" charset="0"/>
              </a:rPr>
              <a:t>Each offspring had </a:t>
            </a:r>
            <a:r>
              <a:rPr lang="en-US" altLang="en-US" sz="2800" dirty="0">
                <a:latin typeface="Calibri" pitchFamily="34" charset="0"/>
              </a:rPr>
              <a:t>a combination of traits from </a:t>
            </a:r>
            <a:r>
              <a:rPr lang="en-US" altLang="en-US" sz="2800" dirty="0" smtClean="0">
                <a:latin typeface="Calibri" pitchFamily="34" charset="0"/>
              </a:rPr>
              <a:t>each parents.</a:t>
            </a:r>
          </a:p>
          <a:p>
            <a:pPr marL="812800" indent="-812800" eaLnBrk="1" hangingPunct="1">
              <a:buFontTx/>
              <a:buNone/>
            </a:pPr>
            <a:endParaRPr lang="en-US" altLang="en-US" sz="2600" dirty="0" smtClean="0">
              <a:latin typeface="Calibri" pitchFamily="34" charset="0"/>
            </a:endParaRPr>
          </a:p>
          <a:p>
            <a:pPr marL="812800" indent="-812800" eaLnBrk="1" hangingPunct="1">
              <a:buFontTx/>
              <a:buNone/>
            </a:pPr>
            <a:endParaRPr lang="en-US" altLang="en-US" sz="2600" dirty="0" smtClean="0"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81" y="152400"/>
            <a:ext cx="8229600" cy="990600"/>
          </a:xfrm>
        </p:spPr>
        <p:txBody>
          <a:bodyPr/>
          <a:lstStyle/>
          <a:p>
            <a:r>
              <a:rPr lang="en-US" dirty="0" smtClean="0"/>
              <a:t>Mendel’s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60" y="1143000"/>
            <a:ext cx="8229600" cy="5059363"/>
          </a:xfrm>
        </p:spPr>
        <p:txBody>
          <a:bodyPr/>
          <a:lstStyle/>
          <a:p>
            <a:r>
              <a:rPr lang="en-US" altLang="en-US" sz="2000" b="1" dirty="0">
                <a:latin typeface="Calibri" pitchFamily="34" charset="0"/>
              </a:rPr>
              <a:t>P1 (parents) short pea plant X tall pea </a:t>
            </a:r>
            <a:r>
              <a:rPr lang="en-US" altLang="en-US" sz="2000" b="1" dirty="0" smtClean="0">
                <a:latin typeface="Calibri" pitchFamily="34" charset="0"/>
              </a:rPr>
              <a:t>plant</a:t>
            </a:r>
          </a:p>
          <a:p>
            <a:endParaRPr lang="en-US" altLang="en-US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altLang="en-US" sz="200" b="1" dirty="0" smtClean="0">
              <a:latin typeface="Calibri" pitchFamily="34" charset="0"/>
            </a:endParaRPr>
          </a:p>
          <a:p>
            <a:r>
              <a:rPr lang="en-US" altLang="en-US" sz="2000" b="1" dirty="0">
                <a:latin typeface="Calibri" pitchFamily="34" charset="0"/>
              </a:rPr>
              <a:t>F1(generation 1 = all tall</a:t>
            </a:r>
            <a:r>
              <a:rPr lang="en-US" altLang="en-US" sz="2000" b="1" dirty="0" smtClean="0">
                <a:latin typeface="Calibri" pitchFamily="34" charset="0"/>
              </a:rPr>
              <a:t>)</a:t>
            </a:r>
          </a:p>
          <a:p>
            <a:endParaRPr lang="en-US" altLang="en-US" sz="2000" b="1" dirty="0" smtClean="0">
              <a:latin typeface="Calibri" pitchFamily="34" charset="0"/>
            </a:endParaRPr>
          </a:p>
          <a:p>
            <a:endParaRPr lang="en-US" altLang="en-US" sz="2000" b="1" dirty="0">
              <a:latin typeface="Calibri" pitchFamily="34" charset="0"/>
            </a:endParaRPr>
          </a:p>
          <a:p>
            <a:endParaRPr lang="en-US" altLang="en-US" sz="2000" b="1" dirty="0" smtClean="0">
              <a:latin typeface="Calibri" pitchFamily="34" charset="0"/>
            </a:endParaRPr>
          </a:p>
          <a:p>
            <a:endParaRPr lang="en-US" altLang="en-US" sz="2000" b="1" dirty="0" smtClean="0">
              <a:latin typeface="Calibri" pitchFamily="34" charset="0"/>
            </a:endParaRPr>
          </a:p>
          <a:p>
            <a:r>
              <a:rPr lang="en-US" altLang="en-US" sz="2000" b="1" dirty="0">
                <a:latin typeface="Calibri" pitchFamily="34" charset="0"/>
              </a:rPr>
              <a:t>F2 (generation 2 = 3 tall: 1 short)</a:t>
            </a:r>
          </a:p>
          <a:p>
            <a:pPr marL="0" indent="0">
              <a:buNone/>
            </a:pPr>
            <a:endParaRPr lang="en-US" altLang="en-US" b="1" dirty="0">
              <a:latin typeface="Calibri" pitchFamily="34" charset="0"/>
            </a:endParaRPr>
          </a:p>
          <a:p>
            <a:endParaRPr lang="en-US" altLang="en-US" b="1" dirty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Picture 10" descr="P1 Tall x Sh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28" y="1600199"/>
            <a:ext cx="4650343" cy="13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1 TallxT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01" y="3429000"/>
            <a:ext cx="4572570" cy="14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F2 3 Tall 1 sh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01" y="5410198"/>
            <a:ext cx="4648200" cy="130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Mendel’s Law of Independent Assortment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>
                <a:latin typeface="Calibri" pitchFamily="34" charset="0"/>
              </a:rPr>
              <a:t>The Law of </a:t>
            </a:r>
            <a:r>
              <a:rPr lang="en-US" altLang="en-US" sz="2800" b="1" dirty="0" smtClean="0">
                <a:latin typeface="Calibri" pitchFamily="34" charset="0"/>
              </a:rPr>
              <a:t>Independent Assortment</a:t>
            </a:r>
            <a:r>
              <a:rPr lang="en-US" altLang="en-US" sz="2800" b="1" dirty="0">
                <a:latin typeface="Calibri" pitchFamily="34" charset="0"/>
              </a:rPr>
              <a:t> </a:t>
            </a:r>
            <a:r>
              <a:rPr lang="en-US" altLang="en-US" sz="2800" dirty="0" smtClean="0">
                <a:latin typeface="Calibri" pitchFamily="34" charset="0"/>
              </a:rPr>
              <a:t>states that every </a:t>
            </a:r>
            <a:r>
              <a:rPr lang="en-US" altLang="en-US" sz="2800" dirty="0">
                <a:latin typeface="Calibri" pitchFamily="34" charset="0"/>
              </a:rPr>
              <a:t>individual has 2 alleles for each gene (</a:t>
            </a:r>
            <a:r>
              <a:rPr lang="en-US" altLang="en-US" sz="2800" dirty="0" smtClean="0">
                <a:latin typeface="Calibri" pitchFamily="34" charset="0"/>
              </a:rPr>
              <a:t>trait)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800" dirty="0" smtClean="0">
              <a:latin typeface="Calibri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itchFamily="34" charset="0"/>
              </a:rPr>
              <a:t>During Meiosis, the chromosomes which carry the alleles for a trait will be randomly distributed to the newly produced gametes.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28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800" dirty="0" smtClean="0">
                <a:latin typeface="Calibri" pitchFamily="34" charset="0"/>
              </a:rPr>
              <a:t>This means that every gamete produced will be genetically unique from the other gametes.</a:t>
            </a:r>
            <a:endParaRPr lang="en-US" alt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3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Alleles?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96400" cy="5410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Alleles are found directly on </a:t>
            </a:r>
            <a:r>
              <a:rPr lang="en-US" altLang="en-US" dirty="0" smtClean="0">
                <a:latin typeface="Calibri" pitchFamily="34" charset="0"/>
              </a:rPr>
              <a:t>chromosomes.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Alleles </a:t>
            </a:r>
            <a:r>
              <a:rPr lang="en-US" altLang="en-US" dirty="0">
                <a:latin typeface="Calibri" pitchFamily="34" charset="0"/>
              </a:rPr>
              <a:t>are different forms (types) of the same gene (</a:t>
            </a:r>
            <a:r>
              <a:rPr lang="en-US" altLang="en-US" dirty="0" smtClean="0">
                <a:latin typeface="Calibri" pitchFamily="34" charset="0"/>
              </a:rPr>
              <a:t>trait)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Ex</a:t>
            </a:r>
            <a:r>
              <a:rPr lang="en-US" altLang="en-US" sz="2800" dirty="0">
                <a:latin typeface="Calibri" pitchFamily="34" charset="0"/>
              </a:rPr>
              <a:t>. Gene for height= </a:t>
            </a:r>
            <a:r>
              <a:rPr lang="en-US" altLang="en-US" sz="2800" dirty="0" smtClean="0">
                <a:latin typeface="Calibri" pitchFamily="34" charset="0"/>
              </a:rPr>
              <a:t>H/h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Calibri" pitchFamily="34" charset="0"/>
              </a:rPr>
              <a:t>You have </a:t>
            </a:r>
            <a:r>
              <a:rPr lang="en-US" altLang="en-US" b="1" u="sng" dirty="0" smtClean="0">
                <a:latin typeface="Calibri" pitchFamily="34" charset="0"/>
              </a:rPr>
              <a:t>Two</a:t>
            </a:r>
            <a:r>
              <a:rPr lang="en-US" altLang="en-US" dirty="0" smtClean="0">
                <a:latin typeface="Calibri" pitchFamily="34" charset="0"/>
              </a:rPr>
              <a:t> alleles for each trait </a:t>
            </a:r>
          </a:p>
          <a:p>
            <a:pPr lvl="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Calibri" pitchFamily="34" charset="0"/>
              </a:rPr>
              <a:t>1 </a:t>
            </a:r>
            <a:r>
              <a:rPr lang="en-US" altLang="en-US" sz="2800" dirty="0">
                <a:latin typeface="Calibri" pitchFamily="34" charset="0"/>
              </a:rPr>
              <a:t>from </a:t>
            </a:r>
            <a:r>
              <a:rPr lang="en-US" altLang="en-US" sz="2800" dirty="0" smtClean="0">
                <a:latin typeface="Calibri" pitchFamily="34" charset="0"/>
              </a:rPr>
              <a:t>your mother </a:t>
            </a:r>
            <a:r>
              <a:rPr lang="en-US" altLang="en-US" sz="2800" dirty="0">
                <a:latin typeface="Calibri" pitchFamily="34" charset="0"/>
              </a:rPr>
              <a:t>and 1 from </a:t>
            </a:r>
            <a:r>
              <a:rPr lang="en-US" altLang="en-US" sz="2800" dirty="0" smtClean="0">
                <a:latin typeface="Calibri" pitchFamily="34" charset="0"/>
              </a:rPr>
              <a:t>your father</a:t>
            </a:r>
            <a:endParaRPr lang="en-US" altLang="en-US" sz="2800" dirty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Calibri" pitchFamily="34" charset="0"/>
              </a:rPr>
              <a:t>3 different  allele combinations can be possible: </a:t>
            </a:r>
            <a:endParaRPr lang="en-US" altLang="en-US" dirty="0" smtClean="0">
              <a:latin typeface="Calibri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dirty="0" smtClean="0">
                <a:latin typeface="Calibri" pitchFamily="34" charset="0"/>
              </a:rPr>
              <a:t>                                HH </a:t>
            </a:r>
            <a:r>
              <a:rPr lang="en-US" altLang="en-US" dirty="0">
                <a:latin typeface="Calibri" pitchFamily="34" charset="0"/>
              </a:rPr>
              <a:t>/ </a:t>
            </a:r>
            <a:r>
              <a:rPr lang="en-US" altLang="en-US" dirty="0" err="1">
                <a:latin typeface="Calibri" pitchFamily="34" charset="0"/>
              </a:rPr>
              <a:t>hh</a:t>
            </a:r>
            <a:r>
              <a:rPr lang="en-US" altLang="en-US" dirty="0">
                <a:latin typeface="Calibri" pitchFamily="34" charset="0"/>
              </a:rPr>
              <a:t> / </a:t>
            </a:r>
            <a:r>
              <a:rPr lang="en-US" altLang="en-US" dirty="0" err="1">
                <a:latin typeface="Calibri" pitchFamily="34" charset="0"/>
              </a:rPr>
              <a:t>Hh</a:t>
            </a:r>
            <a:endParaRPr lang="en-US" altLang="en-US" dirty="0"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9" descr="D:\assets\Images\bhspe-0307st-cross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64" y="4505944"/>
            <a:ext cx="4088436" cy="22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D:\assets\Images\bhspe-0307co-013_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05944"/>
            <a:ext cx="2514600" cy="230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53411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7410</TotalTime>
  <Words>1761</Words>
  <Application>Microsoft Office PowerPoint</Application>
  <PresentationFormat>On-screen Show (4:3)</PresentationFormat>
  <Paragraphs>315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Unit 6</vt:lpstr>
      <vt:lpstr>Genetics </vt:lpstr>
      <vt:lpstr>Meiosis &amp; Genetic Variety </vt:lpstr>
      <vt:lpstr>Genes in DNA </vt:lpstr>
      <vt:lpstr>Mendel Genetics </vt:lpstr>
      <vt:lpstr>Mendel’s Monohybrid Crosses </vt:lpstr>
      <vt:lpstr>Mendel’s Results </vt:lpstr>
      <vt:lpstr>Mendel’s Law of Independent Assortment </vt:lpstr>
      <vt:lpstr>What are Alleles? </vt:lpstr>
      <vt:lpstr>Examples of Alleles </vt:lpstr>
      <vt:lpstr>Combinations of Alleles </vt:lpstr>
      <vt:lpstr> Monohybrid Punnett Square </vt:lpstr>
      <vt:lpstr>Dihybrid Cross </vt:lpstr>
      <vt:lpstr>Dihybrid Punnett Square</vt:lpstr>
      <vt:lpstr>Pedigree </vt:lpstr>
      <vt:lpstr>Recessive Pedigree</vt:lpstr>
      <vt:lpstr> Dominant Pedigree  </vt:lpstr>
      <vt:lpstr> Codominance </vt:lpstr>
      <vt:lpstr>Multiple Alleles </vt:lpstr>
      <vt:lpstr>Blood Types and RBC’s</vt:lpstr>
      <vt:lpstr>Blood Type Alleles </vt:lpstr>
      <vt:lpstr>Blood Type Monohybrid Cross </vt:lpstr>
      <vt:lpstr>Polygenic Inheritance </vt:lpstr>
      <vt:lpstr>Types of Chromosomes </vt:lpstr>
      <vt:lpstr>PowerPoint Presentation</vt:lpstr>
      <vt:lpstr>How Sex-Linked Traits are Passed on</vt:lpstr>
      <vt:lpstr> Sex-Linked Punnett Square Set Up </vt:lpstr>
      <vt:lpstr>Mutations </vt:lpstr>
      <vt:lpstr>Karyotypes</vt:lpstr>
      <vt:lpstr>Genetic Disorders </vt:lpstr>
      <vt:lpstr>Gene Transfer</vt:lpstr>
      <vt:lpstr>Materials Used for Gene Transfer </vt:lpstr>
      <vt:lpstr>Gene Transfer Process</vt:lpstr>
      <vt:lpstr>GMO’s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dc:creator>Perez, Jose I</dc:creator>
  <cp:lastModifiedBy>Windows User</cp:lastModifiedBy>
  <cp:revision>238</cp:revision>
  <cp:lastPrinted>2015-03-03T15:06:46Z</cp:lastPrinted>
  <dcterms:created xsi:type="dcterms:W3CDTF">2009-05-07T16:18:09Z</dcterms:created>
  <dcterms:modified xsi:type="dcterms:W3CDTF">2015-03-03T15:06:48Z</dcterms:modified>
</cp:coreProperties>
</file>