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23"/>
  </p:notesMasterIdLst>
  <p:sldIdLst>
    <p:sldId id="256" r:id="rId2"/>
    <p:sldId id="257" r:id="rId3"/>
    <p:sldId id="259" r:id="rId4"/>
    <p:sldId id="329" r:id="rId5"/>
    <p:sldId id="330" r:id="rId6"/>
    <p:sldId id="331" r:id="rId7"/>
    <p:sldId id="332" r:id="rId8"/>
    <p:sldId id="324" r:id="rId9"/>
    <p:sldId id="266" r:id="rId10"/>
    <p:sldId id="516" r:id="rId11"/>
    <p:sldId id="317" r:id="rId12"/>
    <p:sldId id="298" r:id="rId13"/>
    <p:sldId id="517" r:id="rId14"/>
    <p:sldId id="318" r:id="rId15"/>
    <p:sldId id="281" r:id="rId16"/>
    <p:sldId id="518" r:id="rId17"/>
    <p:sldId id="293" r:id="rId18"/>
    <p:sldId id="335" r:id="rId19"/>
    <p:sldId id="336" r:id="rId20"/>
    <p:sldId id="302" r:id="rId21"/>
    <p:sldId id="356"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00"/>
    <a:srgbClr val="CC0000"/>
    <a:srgbClr val="FF9900"/>
    <a:srgbClr val="CC3399"/>
    <a:srgbClr val="0033CC"/>
    <a:srgbClr val="FF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p:scale>
          <a:sx n="107" d="100"/>
          <a:sy n="107"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ED5556B-A815-4466-A54B-2F91FD7B00F7}" type="slidenum">
              <a:rPr lang="en-US"/>
              <a:pPr>
                <a:defRPr/>
              </a:pPr>
              <a:t>‹#›</a:t>
            </a:fld>
            <a:endParaRPr lang="en-US"/>
          </a:p>
        </p:txBody>
      </p:sp>
    </p:spTree>
    <p:extLst>
      <p:ext uri="{BB962C8B-B14F-4D97-AF65-F5344CB8AC3E}">
        <p14:creationId xmlns:p14="http://schemas.microsoft.com/office/powerpoint/2010/main" val="1270250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3EA05E-3D18-444A-9DA1-E859FCB893A9}" type="slidenum">
              <a:rPr lang="en-US" altLang="en-US" sz="1200" smtClean="0"/>
              <a:pPr eaLnBrk="1" hangingPunct="1"/>
              <a:t>1</a:t>
            </a:fld>
            <a:endParaRPr lang="en-US" alt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5A5A33-C23A-4570-A104-DBA98AFA9E97}" type="slidenum">
              <a:rPr lang="en-US" altLang="en-US" sz="1200" smtClean="0">
                <a:solidFill>
                  <a:srgbClr val="000000"/>
                </a:solidFill>
              </a:rPr>
              <a:pPr eaLnBrk="1" hangingPunct="1"/>
              <a:t>10</a:t>
            </a:fld>
            <a:endParaRPr lang="en-US" altLang="en-US" sz="1200" smtClean="0">
              <a:solidFill>
                <a:srgbClr val="000000"/>
              </a:solidFill>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Although several species may share a habitat they each have their own niche.  A niche is a very narrow range where a species fits within a habitat.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22A8F8-6A8F-4E02-B5D8-70E2E00CA61D}" type="slidenum">
              <a:rPr lang="en-US" altLang="en-US" sz="1200" smtClean="0"/>
              <a:pPr eaLnBrk="1" hangingPunct="1"/>
              <a:t>11</a:t>
            </a:fld>
            <a:endParaRPr lang="en-US" altLang="en-US" sz="1200"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How do they trap the sun’s energy?  Through what process? What is that process similar to in animal cells?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0376960-C8DE-4CD6-90C5-9252A974CADC}" type="slidenum">
              <a:rPr lang="en-US" altLang="en-US" sz="1200" smtClean="0"/>
              <a:pPr eaLnBrk="1" hangingPunct="1"/>
              <a:t>12</a:t>
            </a:fld>
            <a:endParaRPr lang="en-US" altLang="en-US" sz="1200"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t>Scavengers are a type of carnivore that eat dead animals, or carrion.  Vultures, hyenas, crabs, deep sea fish-talk about distance from the sun and must eat the dead things that sink to the bottom, bottom feeders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A8434B-7548-4029-BC01-0BB77315D6F1}" type="slidenum">
              <a:rPr lang="en-US" altLang="en-US" sz="1200" smtClean="0"/>
              <a:pPr eaLnBrk="1" hangingPunct="1"/>
              <a:t>13</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BC9E58-D6D8-416B-AA76-1B5CAAFEC88C}" type="slidenum">
              <a:rPr lang="en-US" altLang="en-US" sz="1200" smtClean="0"/>
              <a:pPr eaLnBrk="1" hangingPunct="1"/>
              <a:t>14</a:t>
            </a:fld>
            <a:endParaRPr lang="en-US" alt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B4BD4D-4561-46C1-B9A1-558827EB11F4}" type="slidenum">
              <a:rPr lang="en-US" altLang="en-US" sz="1200" smtClean="0"/>
              <a:pPr eaLnBrk="1" hangingPunct="1"/>
              <a:t>15</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Cleaning shrimp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7593EC-CB3A-41C4-B583-B367AAFB77B9}" type="slidenum">
              <a:rPr lang="en-US" altLang="en-US" sz="1200" smtClean="0"/>
              <a:pPr eaLnBrk="1" hangingPunct="1"/>
              <a:t>17</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D0916C-C348-4F18-BB8C-CB928101F1C2}" type="slidenum">
              <a:rPr lang="en-US" altLang="en-US" sz="1200" smtClean="0"/>
              <a:pPr eaLnBrk="1" hangingPunct="1"/>
              <a:t>18</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C92A19-2C3F-4471-9C77-F91A3A1B14D1}" type="slidenum">
              <a:rPr lang="en-US" altLang="en-US" sz="1200" smtClean="0"/>
              <a:pPr eaLnBrk="1" hangingPunct="1"/>
              <a:t>19</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B5E5F5-DD81-4AF5-B025-0967A1B76836}" type="slidenum">
              <a:rPr lang="en-US" altLang="en-US" sz="1200" smtClean="0"/>
              <a:pPr eaLnBrk="1" hangingPunct="1"/>
              <a:t>20</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21C2F5-C420-4FA9-817A-3D76022336A5}" type="slidenum">
              <a:rPr lang="en-US" altLang="en-US" sz="1200" smtClean="0"/>
              <a:pPr eaLnBrk="1" hangingPunct="1"/>
              <a:t>2</a:t>
            </a:fld>
            <a:endParaRPr lang="en-US" alt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do you think about when I say ecology? Recycling? Acid rain?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79E9A6-C229-4DD0-8FFD-4D12D090F708}" type="slidenum">
              <a:rPr lang="en-US" altLang="en-US" sz="1200" smtClean="0"/>
              <a:pPr eaLnBrk="1" hangingPunct="1"/>
              <a:t>3</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Just like with classification, ecology is hierarchal.  Each level builds on itself and they fit together like nesting boxes.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DFBCDB-375E-4749-A149-FB31FC9D8908}" type="slidenum">
              <a:rPr lang="en-US" altLang="en-US" sz="1200" smtClean="0"/>
              <a:pPr eaLnBrk="1" hangingPunct="1"/>
              <a:t>4</a:t>
            </a:fld>
            <a:endParaRPr lang="en-US" altLang="en-US" sz="1200" smtClean="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AE51DB-7A2B-4043-BEA4-1E39104B35B9}" type="slidenum">
              <a:rPr lang="en-US" altLang="en-US" sz="1200" smtClean="0"/>
              <a:pPr eaLnBrk="1" hangingPunct="1"/>
              <a:t>5</a:t>
            </a:fld>
            <a:endParaRPr lang="en-US" altLang="en-US" sz="1200" smtClean="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46760E-9544-43E3-A478-F6A11C75DFA0}" type="slidenum">
              <a:rPr lang="en-US" altLang="en-US" sz="1200" smtClean="0"/>
              <a:pPr eaLnBrk="1" hangingPunct="1"/>
              <a:t>6</a:t>
            </a:fld>
            <a:endParaRPr lang="en-US" altLang="en-US" sz="1200" smtClean="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0BFACA-D48C-4B5A-85DC-9219F9AF5B15}" type="slidenum">
              <a:rPr lang="en-US" altLang="en-US" sz="1200" smtClean="0"/>
              <a:pPr eaLnBrk="1" hangingPunct="1"/>
              <a:t>7</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7E5A05-2AC8-49BB-9FDF-0F62DCBB946A}" type="slidenum">
              <a:rPr lang="en-US" altLang="en-US" sz="1200" smtClean="0"/>
              <a:pPr eaLnBrk="1" hangingPunct="1"/>
              <a:t>8</a:t>
            </a:fld>
            <a:endParaRPr lang="en-US" altLang="en-US" sz="1200" smtClean="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Lets review. Organisms make up populations, populations make up communities, communities and abiotic factors make up ecosystems, and all of the ecosystems make up the biosphere.  From one to many and each depending on the other.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27C0F4-504E-4176-B777-9E946B402FD6}" type="slidenum">
              <a:rPr lang="en-US" altLang="en-US" sz="1200" smtClean="0"/>
              <a:pPr eaLnBrk="1" hangingPunct="1"/>
              <a:t>9</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Although several species may share a habitat they each have their own niche.  A niche is a very narrow range where a species fits within a habitat.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40F03E52-C416-43AE-BAA6-4282EDAA6D0C}"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D5FA8A-6FB6-4DB9-AFE2-75680BA206D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769DBD-DD19-4AB3-8977-66ACC066A7F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3F8E684D-786F-4218-9640-C9A424C83171}"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8A22BE-C728-473C-A85F-0883B8BFBFA0}"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A3C07B-1C9D-49ED-8A13-D3721792FED7}"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54B404AC-C09B-446A-AE91-AC8D86C7C31C}"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68EA44-2125-496F-B5EC-04319553094B}"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911A34F-93BC-45E3-8CD1-0798A8FEE06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55D01CBC-56F9-4E87-8692-0EEEE33BE7C6}"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4B4AA8C2-FC4C-4544-9C3D-B8EFAB86885F}"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C98E2601-EA26-4100-8B8F-9B71D23E0915}"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886200"/>
            <a:ext cx="6400800" cy="1219200"/>
          </a:xfrm>
        </p:spPr>
        <p:txBody>
          <a:bodyPr/>
          <a:lstStyle/>
          <a:p>
            <a:pPr eaLnBrk="1" fontAlgn="auto" hangingPunct="1">
              <a:spcAft>
                <a:spcPts val="0"/>
              </a:spcAft>
              <a:buFont typeface="Wingdings 2"/>
              <a:buNone/>
              <a:defRPr/>
            </a:pPr>
            <a:r>
              <a:rPr lang="en-US" smtClean="0">
                <a:solidFill>
                  <a:schemeClr val="bg1"/>
                </a:solidFill>
                <a:latin typeface="Comic Sans MS" pitchFamily="66" charset="0"/>
              </a:rPr>
              <a:t>                 </a:t>
            </a:r>
          </a:p>
          <a:p>
            <a:pPr eaLnBrk="1" fontAlgn="auto" hangingPunct="1">
              <a:spcAft>
                <a:spcPts val="0"/>
              </a:spcAft>
              <a:buFont typeface="Wingdings 2"/>
              <a:buNone/>
              <a:defRPr/>
            </a:pPr>
            <a:r>
              <a:rPr lang="en-US" smtClean="0">
                <a:solidFill>
                  <a:schemeClr val="bg1"/>
                </a:solidFill>
                <a:latin typeface="Comic Sans MS" pitchFamily="66" charset="0"/>
              </a:rPr>
              <a:t>                 </a:t>
            </a:r>
          </a:p>
        </p:txBody>
      </p:sp>
      <p:sp>
        <p:nvSpPr>
          <p:cNvPr id="2050" name="Rectangle 2"/>
          <p:cNvSpPr>
            <a:spLocks noGrp="1" noChangeArrowheads="1"/>
          </p:cNvSpPr>
          <p:nvPr>
            <p:ph type="ctrTitle"/>
          </p:nvPr>
        </p:nvSpPr>
        <p:spPr>
          <a:xfrm>
            <a:off x="381000" y="1371600"/>
            <a:ext cx="3257550" cy="609600"/>
          </a:xfrm>
        </p:spPr>
        <p:txBody>
          <a:bodyPr>
            <a:normAutofit fontScale="90000"/>
          </a:bodyPr>
          <a:lstStyle/>
          <a:p>
            <a:pPr eaLnBrk="1" fontAlgn="auto" hangingPunct="1">
              <a:spcAft>
                <a:spcPts val="0"/>
              </a:spcAft>
              <a:defRPr/>
            </a:pPr>
            <a:r>
              <a:rPr dirty="0" smtClean="0">
                <a:solidFill>
                  <a:schemeClr val="tx1"/>
                </a:solidFill>
                <a:cs typeface="Calibri" pitchFamily="34" charset="0"/>
              </a:rPr>
              <a:t>Unit 7</a:t>
            </a:r>
            <a:br>
              <a:rPr dirty="0" smtClean="0">
                <a:solidFill>
                  <a:schemeClr val="tx1"/>
                </a:solidFill>
                <a:cs typeface="Calibri" pitchFamily="34" charset="0"/>
              </a:rPr>
            </a:br>
            <a:r>
              <a:rPr dirty="0" smtClean="0">
                <a:solidFill>
                  <a:schemeClr val="tx1"/>
                </a:solidFill>
                <a:cs typeface="Calibri" pitchFamily="34" charset="0"/>
              </a:rPr>
              <a:t>Ecology</a:t>
            </a:r>
          </a:p>
        </p:txBody>
      </p:sp>
      <p:sp>
        <p:nvSpPr>
          <p:cNvPr id="2" name="AutoShape 6" descr="http://www.igtf.co.uk/KS3/Untitled-1%20copy.jpg"/>
          <p:cNvSpPr>
            <a:spLocks noChangeAspect="1" noChangeArrowheads="1"/>
          </p:cNvSpPr>
          <p:nvPr/>
        </p:nvSpPr>
        <p:spPr bwMode="auto">
          <a:xfrm>
            <a:off x="76200" y="-182563"/>
            <a:ext cx="6096000" cy="4572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Ecosystem Mark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
            <a:ext cx="38100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Multi-Media Lesson Plan for Ecosyste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52" y="2409826"/>
            <a:ext cx="3619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Prairie grass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094551"/>
            <a:ext cx="4648200" cy="212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7"/>
          <p:cNvSpPr>
            <a:spLocks noGrp="1"/>
          </p:cNvSpPr>
          <p:nvPr>
            <p:ph sz="half" idx="1"/>
          </p:nvPr>
        </p:nvSpPr>
        <p:spPr>
          <a:xfrm>
            <a:off x="0" y="0"/>
            <a:ext cx="4876800" cy="6858000"/>
          </a:xfrm>
        </p:spPr>
        <p:txBody>
          <a:bodyPr/>
          <a:lstStyle/>
          <a:p>
            <a:pPr eaLnBrk="1" hangingPunct="1">
              <a:spcBef>
                <a:spcPct val="50000"/>
              </a:spcBef>
            </a:pPr>
            <a:r>
              <a:rPr lang="en-US" altLang="en-US" sz="3200" b="1" u="sng" dirty="0" smtClean="0">
                <a:cs typeface="Calibri" pitchFamily="34" charset="0"/>
              </a:rPr>
              <a:t>Carrying Capacity </a:t>
            </a:r>
            <a:endParaRPr lang="en-US" altLang="en-US" sz="3200" dirty="0" smtClean="0">
              <a:cs typeface="Calibri" pitchFamily="34" charset="0"/>
            </a:endParaRPr>
          </a:p>
          <a:p>
            <a:pPr lvl="1" eaLnBrk="1" hangingPunct="1">
              <a:spcBef>
                <a:spcPct val="50000"/>
              </a:spcBef>
            </a:pPr>
            <a:r>
              <a:rPr lang="en-US" altLang="en-US" sz="2800" dirty="0" smtClean="0">
                <a:solidFill>
                  <a:schemeClr val="tx1"/>
                </a:solidFill>
                <a:cs typeface="Calibri" pitchFamily="34" charset="0"/>
              </a:rPr>
              <a:t>the maximum population size that can be supported by the available resources</a:t>
            </a:r>
          </a:p>
          <a:p>
            <a:pPr lvl="1" eaLnBrk="1" hangingPunct="1">
              <a:spcBef>
                <a:spcPct val="50000"/>
              </a:spcBef>
            </a:pPr>
            <a:r>
              <a:rPr lang="en-US" altLang="en-US" sz="2800" dirty="0" smtClean="0">
                <a:solidFill>
                  <a:schemeClr val="tx1"/>
                </a:solidFill>
                <a:cs typeface="Calibri" pitchFamily="34" charset="0"/>
              </a:rPr>
              <a:t>There can only be as many organisms as the environmental resources can support</a:t>
            </a:r>
          </a:p>
          <a:p>
            <a:pPr eaLnBrk="1" hangingPunct="1"/>
            <a:endParaRPr lang="en-US" altLang="en-US" dirty="0" smtClean="0"/>
          </a:p>
        </p:txBody>
      </p:sp>
      <p:pic>
        <p:nvPicPr>
          <p:cNvPr id="55299" name="Picture 5" descr="minma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0"/>
            <a:ext cx="4343400" cy="3124200"/>
          </a:xfrm>
          <a:noFill/>
        </p:spPr>
      </p:pic>
      <p:pic>
        <p:nvPicPr>
          <p:cNvPr id="55300" name="Picture 5" descr="carrying_capacity_de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44148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
          <p:cNvSpPr>
            <a:spLocks noChangeArrowheads="1"/>
          </p:cNvSpPr>
          <p:nvPr/>
        </p:nvSpPr>
        <p:spPr bwMode="auto">
          <a:xfrm>
            <a:off x="4419600" y="3429000"/>
            <a:ext cx="4724400" cy="3429000"/>
          </a:xfrm>
          <a:prstGeom prst="rect">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rgbClr val="00264C"/>
              </a:solidFill>
            </a:endParaRPr>
          </a:p>
        </p:txBody>
      </p:sp>
      <p:sp>
        <p:nvSpPr>
          <p:cNvPr id="30726" name="Line 4"/>
          <p:cNvSpPr>
            <a:spLocks noChangeShapeType="1"/>
          </p:cNvSpPr>
          <p:nvPr/>
        </p:nvSpPr>
        <p:spPr bwMode="auto">
          <a:xfrm flipV="1">
            <a:off x="5334000" y="3657600"/>
            <a:ext cx="0" cy="2473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Line 5"/>
          <p:cNvSpPr>
            <a:spLocks noChangeShapeType="1"/>
          </p:cNvSpPr>
          <p:nvPr/>
        </p:nvSpPr>
        <p:spPr bwMode="auto">
          <a:xfrm flipV="1">
            <a:off x="5334000" y="6096000"/>
            <a:ext cx="3810000" cy="30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0728" name="AutoShape 6"/>
          <p:cNvCxnSpPr>
            <a:cxnSpLocks noChangeShapeType="1"/>
            <a:stCxn id="30727" idx="0"/>
          </p:cNvCxnSpPr>
          <p:nvPr/>
        </p:nvCxnSpPr>
        <p:spPr bwMode="auto">
          <a:xfrm rot="5400000" flipH="1" flipV="1">
            <a:off x="6119018" y="3101182"/>
            <a:ext cx="2239963" cy="3810000"/>
          </a:xfrm>
          <a:prstGeom prst="curvedConnector2">
            <a:avLst/>
          </a:prstGeom>
          <a:noFill/>
          <a:ln w="38100">
            <a:solidFill>
              <a:srgbClr val="33CC33"/>
            </a:solidFill>
            <a:round/>
            <a:headEnd/>
            <a:tailEnd/>
          </a:ln>
          <a:extLst>
            <a:ext uri="{909E8E84-426E-40DD-AFC4-6F175D3DCCD1}">
              <a14:hiddenFill xmlns:a14="http://schemas.microsoft.com/office/drawing/2010/main">
                <a:noFill/>
              </a14:hiddenFill>
            </a:ext>
          </a:extLst>
        </p:spPr>
      </p:cxnSp>
      <p:sp>
        <p:nvSpPr>
          <p:cNvPr id="30729" name="Line 7"/>
          <p:cNvSpPr>
            <a:spLocks noChangeShapeType="1"/>
          </p:cNvSpPr>
          <p:nvPr/>
        </p:nvSpPr>
        <p:spPr bwMode="auto">
          <a:xfrm flipV="1">
            <a:off x="5334000" y="4800600"/>
            <a:ext cx="3810000" cy="301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Freeform 8"/>
          <p:cNvSpPr>
            <a:spLocks/>
          </p:cNvSpPr>
          <p:nvPr/>
        </p:nvSpPr>
        <p:spPr bwMode="auto">
          <a:xfrm>
            <a:off x="5334000" y="3429000"/>
            <a:ext cx="1258888" cy="2644775"/>
          </a:xfrm>
          <a:custGeom>
            <a:avLst/>
            <a:gdLst>
              <a:gd name="T0" fmla="*/ 0 w 1232"/>
              <a:gd name="T1" fmla="*/ 2147483647 h 3520"/>
              <a:gd name="T2" fmla="*/ 2147483647 w 1232"/>
              <a:gd name="T3" fmla="*/ 2147483647 h 3520"/>
              <a:gd name="T4" fmla="*/ 2147483647 w 1232"/>
              <a:gd name="T5" fmla="*/ 2147483647 h 3520"/>
              <a:gd name="T6" fmla="*/ 2147483647 w 1232"/>
              <a:gd name="T7" fmla="*/ 2147483647 h 3520"/>
              <a:gd name="T8" fmla="*/ 2147483647 w 1232"/>
              <a:gd name="T9" fmla="*/ 2147483647 h 3520"/>
              <a:gd name="T10" fmla="*/ 0 60000 65536"/>
              <a:gd name="T11" fmla="*/ 0 60000 65536"/>
              <a:gd name="T12" fmla="*/ 0 60000 65536"/>
              <a:gd name="T13" fmla="*/ 0 60000 65536"/>
              <a:gd name="T14" fmla="*/ 0 60000 65536"/>
              <a:gd name="T15" fmla="*/ 0 w 1232"/>
              <a:gd name="T16" fmla="*/ 0 h 3520"/>
              <a:gd name="T17" fmla="*/ 1232 w 1232"/>
              <a:gd name="T18" fmla="*/ 3520 h 3520"/>
            </a:gdLst>
            <a:ahLst/>
            <a:cxnLst>
              <a:cxn ang="T10">
                <a:pos x="T0" y="T1"/>
              </a:cxn>
              <a:cxn ang="T11">
                <a:pos x="T2" y="T3"/>
              </a:cxn>
              <a:cxn ang="T12">
                <a:pos x="T4" y="T5"/>
              </a:cxn>
              <a:cxn ang="T13">
                <a:pos x="T6" y="T7"/>
              </a:cxn>
              <a:cxn ang="T14">
                <a:pos x="T8" y="T9"/>
              </a:cxn>
            </a:cxnLst>
            <a:rect l="T15" t="T16" r="T17" b="T18"/>
            <a:pathLst>
              <a:path w="1232" h="3520">
                <a:moveTo>
                  <a:pt x="0" y="3520"/>
                </a:moveTo>
                <a:cubicBezTo>
                  <a:pt x="300" y="3476"/>
                  <a:pt x="600" y="3432"/>
                  <a:pt x="768" y="3184"/>
                </a:cubicBezTo>
                <a:cubicBezTo>
                  <a:pt x="936" y="2936"/>
                  <a:pt x="936" y="2512"/>
                  <a:pt x="1008" y="2032"/>
                </a:cubicBezTo>
                <a:cubicBezTo>
                  <a:pt x="1080" y="1552"/>
                  <a:pt x="1168" y="608"/>
                  <a:pt x="1200" y="304"/>
                </a:cubicBezTo>
                <a:cubicBezTo>
                  <a:pt x="1232" y="0"/>
                  <a:pt x="1216" y="104"/>
                  <a:pt x="1200" y="208"/>
                </a:cubicBezTo>
              </a:path>
            </a:pathLst>
          </a:custGeom>
          <a:noFill/>
          <a:ln w="38100" cmpd="sng">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 name="Text Box 9"/>
          <p:cNvSpPr txBox="1">
            <a:spLocks noChangeArrowheads="1"/>
          </p:cNvSpPr>
          <p:nvPr/>
        </p:nvSpPr>
        <p:spPr bwMode="auto">
          <a:xfrm>
            <a:off x="6248400" y="4876800"/>
            <a:ext cx="3189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a:solidFill>
                  <a:srgbClr val="00264C"/>
                </a:solidFill>
                <a:latin typeface="Arial" charset="0"/>
              </a:rPr>
              <a:t>Carrying Capacity (k)</a:t>
            </a:r>
          </a:p>
        </p:txBody>
      </p:sp>
      <p:sp>
        <p:nvSpPr>
          <p:cNvPr id="30732" name="Text Box 10"/>
          <p:cNvSpPr txBox="1">
            <a:spLocks noChangeArrowheads="1"/>
          </p:cNvSpPr>
          <p:nvPr/>
        </p:nvSpPr>
        <p:spPr bwMode="auto">
          <a:xfrm>
            <a:off x="4800600" y="3503613"/>
            <a:ext cx="4413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a:solidFill>
                  <a:srgbClr val="00264C"/>
                </a:solidFill>
                <a:latin typeface="Arial" charset="0"/>
              </a:rPr>
              <a:t>N</a:t>
            </a:r>
          </a:p>
          <a:p>
            <a:pPr eaLnBrk="1" hangingPunct="1">
              <a:spcBef>
                <a:spcPct val="50000"/>
              </a:spcBef>
            </a:pPr>
            <a:r>
              <a:rPr lang="en-US" altLang="en-US" sz="2000">
                <a:solidFill>
                  <a:srgbClr val="00264C"/>
                </a:solidFill>
                <a:latin typeface="Arial" charset="0"/>
              </a:rPr>
              <a:t>u</a:t>
            </a:r>
          </a:p>
          <a:p>
            <a:pPr eaLnBrk="1" hangingPunct="1">
              <a:spcBef>
                <a:spcPct val="50000"/>
              </a:spcBef>
            </a:pPr>
            <a:r>
              <a:rPr lang="en-US" altLang="en-US" sz="2000">
                <a:solidFill>
                  <a:srgbClr val="00264C"/>
                </a:solidFill>
                <a:latin typeface="Arial" charset="0"/>
              </a:rPr>
              <a:t>m</a:t>
            </a:r>
          </a:p>
          <a:p>
            <a:pPr eaLnBrk="1" hangingPunct="1">
              <a:spcBef>
                <a:spcPct val="50000"/>
              </a:spcBef>
            </a:pPr>
            <a:r>
              <a:rPr lang="en-US" altLang="en-US" sz="2000">
                <a:solidFill>
                  <a:srgbClr val="00264C"/>
                </a:solidFill>
                <a:latin typeface="Arial" charset="0"/>
              </a:rPr>
              <a:t>b</a:t>
            </a:r>
          </a:p>
          <a:p>
            <a:pPr eaLnBrk="1" hangingPunct="1">
              <a:spcBef>
                <a:spcPct val="50000"/>
              </a:spcBef>
            </a:pPr>
            <a:r>
              <a:rPr lang="en-US" altLang="en-US" sz="2000">
                <a:solidFill>
                  <a:srgbClr val="00264C"/>
                </a:solidFill>
                <a:latin typeface="Arial" charset="0"/>
              </a:rPr>
              <a:t>e</a:t>
            </a:r>
          </a:p>
          <a:p>
            <a:pPr eaLnBrk="1" hangingPunct="1">
              <a:spcBef>
                <a:spcPct val="50000"/>
              </a:spcBef>
            </a:pPr>
            <a:r>
              <a:rPr lang="en-US" altLang="en-US" sz="2000">
                <a:solidFill>
                  <a:srgbClr val="00264C"/>
                </a:solidFill>
                <a:latin typeface="Arial" charset="0"/>
              </a:rPr>
              <a:t>r</a:t>
            </a:r>
          </a:p>
        </p:txBody>
      </p:sp>
      <p:sp>
        <p:nvSpPr>
          <p:cNvPr id="30733" name="Text Box 11"/>
          <p:cNvSpPr txBox="1">
            <a:spLocks noChangeArrowheads="1"/>
          </p:cNvSpPr>
          <p:nvPr/>
        </p:nvSpPr>
        <p:spPr bwMode="auto">
          <a:xfrm>
            <a:off x="6629400" y="6248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800">
                <a:solidFill>
                  <a:srgbClr val="00264C"/>
                </a:solidFill>
                <a:latin typeface="Arial" charset="0"/>
              </a:rPr>
              <a:t>Time</a:t>
            </a:r>
          </a:p>
        </p:txBody>
      </p:sp>
      <p:sp>
        <p:nvSpPr>
          <p:cNvPr id="30734" name="Text Box 12"/>
          <p:cNvSpPr txBox="1">
            <a:spLocks noChangeArrowheads="1"/>
          </p:cNvSpPr>
          <p:nvPr/>
        </p:nvSpPr>
        <p:spPr bwMode="auto">
          <a:xfrm>
            <a:off x="6324600" y="52578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600">
                <a:solidFill>
                  <a:srgbClr val="00264C"/>
                </a:solidFill>
                <a:latin typeface="Arial" charset="0"/>
              </a:rPr>
              <a:t>J-shaped curve (exponential growth)</a:t>
            </a:r>
          </a:p>
        </p:txBody>
      </p:sp>
      <p:sp>
        <p:nvSpPr>
          <p:cNvPr id="30735" name="Text Box 13"/>
          <p:cNvSpPr txBox="1">
            <a:spLocks noChangeArrowheads="1"/>
          </p:cNvSpPr>
          <p:nvPr/>
        </p:nvSpPr>
        <p:spPr bwMode="auto">
          <a:xfrm>
            <a:off x="6858000" y="3306763"/>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a:solidFill>
                  <a:srgbClr val="00264C"/>
                </a:solidFill>
                <a:latin typeface="Arial" charset="0"/>
              </a:rPr>
              <a:t>S-shaped curve (logistic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animEffect transition="in" filter="blinds(horizontal)">
                                      <p:cBhvr>
                                        <p:cTn id="7" dur="500"/>
                                        <p:tgtEl>
                                          <p:spTgt spid="552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5298">
                                            <p:txEl>
                                              <p:pRg st="2" end="2"/>
                                            </p:txEl>
                                          </p:spTgt>
                                        </p:tgtEl>
                                        <p:attrNameLst>
                                          <p:attrName>style.visibility</p:attrName>
                                        </p:attrNameLst>
                                      </p:cBhvr>
                                      <p:to>
                                        <p:strVal val="visible"/>
                                      </p:to>
                                    </p:set>
                                    <p:animEffect transition="in" filter="blinds(horizontal)">
                                      <p:cBhvr>
                                        <p:cTn id="12" dur="500"/>
                                        <p:tgtEl>
                                          <p:spTgt spid="552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blinds(horizontal)">
                                      <p:cBhvr>
                                        <p:cTn id="17" dur="500"/>
                                        <p:tgtEl>
                                          <p:spTgt spid="553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5299"/>
                                        </p:tgtEl>
                                        <p:attrNameLst>
                                          <p:attrName>style.visibility</p:attrName>
                                        </p:attrNameLst>
                                      </p:cBhvr>
                                      <p:to>
                                        <p:strVal val="visible"/>
                                      </p:to>
                                    </p:set>
                                    <p:animEffect transition="in" filter="blinds(horizontal)">
                                      <p:cBhvr>
                                        <p:cTn id="22"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7"/>
          <p:cNvSpPr>
            <a:spLocks noGrp="1" noChangeArrowheads="1"/>
          </p:cNvSpPr>
          <p:nvPr>
            <p:ph idx="1"/>
          </p:nvPr>
        </p:nvSpPr>
        <p:spPr>
          <a:xfrm>
            <a:off x="0" y="0"/>
            <a:ext cx="9144000" cy="6858000"/>
          </a:xfrm>
        </p:spPr>
        <p:txBody>
          <a:bodyPr>
            <a:normAutofit/>
          </a:bodyPr>
          <a:lstStyle/>
          <a:p>
            <a:pPr marL="0" indent="0" eaLnBrk="1" hangingPunct="1">
              <a:buNone/>
            </a:pPr>
            <a:r>
              <a:rPr lang="en-US" altLang="en-US" sz="2800" b="1" u="sng" dirty="0" smtClean="0">
                <a:cs typeface="Calibri" pitchFamily="34" charset="0"/>
              </a:rPr>
              <a:t>Feeding Relationships</a:t>
            </a:r>
          </a:p>
          <a:p>
            <a:pPr marL="0" indent="0" eaLnBrk="1" hangingPunct="1">
              <a:buNone/>
            </a:pPr>
            <a:r>
              <a:rPr lang="en-US" altLang="en-US" sz="2800" dirty="0" smtClean="0">
                <a:cs typeface="Calibri" pitchFamily="34" charset="0"/>
              </a:rPr>
              <a:t>There are 4 main types of organisms in ecosystems </a:t>
            </a:r>
          </a:p>
          <a:p>
            <a:pPr marL="1009650" lvl="1" indent="-609600" eaLnBrk="1" hangingPunct="1">
              <a:buFont typeface="+mj-lt"/>
              <a:buAutoNum type="arabicPeriod"/>
            </a:pPr>
            <a:r>
              <a:rPr lang="en-US" altLang="en-US" sz="2800" b="1" u="sng" dirty="0" smtClean="0">
                <a:solidFill>
                  <a:schemeClr val="tx1"/>
                </a:solidFill>
                <a:cs typeface="Calibri" pitchFamily="34" charset="0"/>
              </a:rPr>
              <a:t>Producer</a:t>
            </a:r>
            <a:r>
              <a:rPr lang="en-US" altLang="en-US" sz="2800" dirty="0" smtClean="0">
                <a:solidFill>
                  <a:schemeClr val="tx1"/>
                </a:solidFill>
                <a:cs typeface="Calibri" pitchFamily="34" charset="0"/>
              </a:rPr>
              <a:t>- all autotrophs (plants), they trap energy from the sun to make food (sugar).</a:t>
            </a:r>
          </a:p>
          <a:p>
            <a:pPr marL="1375410" lvl="2" indent="-609600">
              <a:buFont typeface="Arial" panose="020B0604020202020204" pitchFamily="34" charset="0"/>
              <a:buChar char="•"/>
            </a:pPr>
            <a:r>
              <a:rPr lang="en-US" altLang="en-US" sz="2800" dirty="0">
                <a:cs typeface="Calibri" pitchFamily="34" charset="0"/>
              </a:rPr>
              <a:t>Bottom of the food chain</a:t>
            </a:r>
          </a:p>
          <a:p>
            <a:pPr marL="400050" lvl="1" indent="0" eaLnBrk="1" hangingPunct="1">
              <a:buNone/>
            </a:pPr>
            <a:endParaRPr lang="en-US" altLang="en-US" sz="2800" dirty="0" smtClean="0">
              <a:solidFill>
                <a:schemeClr val="tx1"/>
              </a:solidFill>
              <a:cs typeface="Calibri" pitchFamily="34" charset="0"/>
            </a:endParaRPr>
          </a:p>
          <a:p>
            <a:pPr marL="400050" lvl="1" indent="0" eaLnBrk="1" hangingPunct="1">
              <a:buNone/>
            </a:pPr>
            <a:endParaRPr lang="en-US" altLang="en-US" sz="2800" dirty="0" smtClean="0">
              <a:solidFill>
                <a:schemeClr val="tx1"/>
              </a:solidFill>
              <a:cs typeface="Calibri" pitchFamily="34" charset="0"/>
            </a:endParaRPr>
          </a:p>
          <a:p>
            <a:pPr marL="400050" lvl="1" indent="0" eaLnBrk="1" hangingPunct="1">
              <a:buNone/>
            </a:pPr>
            <a:endParaRPr lang="en-US" altLang="en-US" sz="2800" dirty="0" smtClean="0">
              <a:solidFill>
                <a:schemeClr val="tx1"/>
              </a:solidFill>
              <a:cs typeface="Calibri" pitchFamily="34" charset="0"/>
            </a:endParaRPr>
          </a:p>
          <a:p>
            <a:pPr marL="914400" lvl="1" indent="-514350">
              <a:buFont typeface="+mj-lt"/>
              <a:buAutoNum type="arabicPeriod" startAt="2"/>
            </a:pPr>
            <a:r>
              <a:rPr lang="en-US" altLang="en-US" sz="2800" b="1" u="sng" dirty="0">
                <a:solidFill>
                  <a:schemeClr val="tx1"/>
                </a:solidFill>
                <a:cs typeface="Calibri" pitchFamily="34" charset="0"/>
              </a:rPr>
              <a:t>Consumers</a:t>
            </a:r>
            <a:r>
              <a:rPr lang="en-US" altLang="en-US" sz="2800" dirty="0">
                <a:solidFill>
                  <a:schemeClr val="tx1"/>
                </a:solidFill>
                <a:cs typeface="Calibri" pitchFamily="34" charset="0"/>
              </a:rPr>
              <a:t>- all heterotrophs: they ingest food containing the sun’s energy</a:t>
            </a:r>
          </a:p>
          <a:p>
            <a:pPr marL="1009650" lvl="1" indent="-609600" eaLnBrk="1" hangingPunct="1">
              <a:buFont typeface="+mj-lt"/>
              <a:buAutoNum type="arabicPeriod" startAt="2"/>
            </a:pPr>
            <a:endParaRPr lang="en-US" altLang="en-US" sz="2800" dirty="0" smtClean="0">
              <a:cs typeface="Calibri" pitchFamily="34" charset="0"/>
            </a:endParaRPr>
          </a:p>
          <a:p>
            <a:pPr marL="1409700" lvl="2" indent="-609600" eaLnBrk="1" hangingPunct="1">
              <a:buFont typeface="+mj-lt"/>
              <a:buAutoNum type="arabicPeriod"/>
            </a:pPr>
            <a:endParaRPr lang="en-US" altLang="en-US" sz="2800" dirty="0" smtClean="0">
              <a:cs typeface="Calibri" pitchFamily="34" charset="0"/>
            </a:endParaRPr>
          </a:p>
          <a:p>
            <a:pPr marL="1009650" lvl="1" indent="-609600" eaLnBrk="1" hangingPunct="1"/>
            <a:endParaRPr lang="en-US" altLang="en-US" sz="2800" dirty="0" smtClean="0">
              <a:cs typeface="Calibri" pitchFamily="34" charset="0"/>
            </a:endParaRPr>
          </a:p>
        </p:txBody>
      </p:sp>
      <p:pic>
        <p:nvPicPr>
          <p:cNvPr id="1026" name="Picture 2" descr="https://encrypted-tbn3.gstatic.com/images?q=tbn:ANd9GcSF-HHO4CXud6b2QB2UNrgQJWg_SQWLn_GIUFq9K8cWPuhLrGUg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4724400"/>
            <a:ext cx="2628900"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QQEhQVFRAUFBAPFBQUFA8PFA8UFRQWFhQUFRQYHCggGBolHBQUITEhJSkrLi4uFx8zODMsNygtLisBCgoKDg0OGhAQGiwkHBwsLCwsLCwsLCwsLSwsLCwsNCwsLCwsLCwsLCwsLCwsLCwsLCwsLCwsLCwsLCwsLCwsLP/AABEIAMIBAwMBIgACEQEDEQH/xAAbAAACAgMBAAAAAAAAAAAAAAADBAIFAAEGB//EAEEQAAIBAgQDBQUGBAQFBQAAAAECAAMRBBIhMQVBUQYTImFxMoGRobEUI0JS0eEHcoLBM2KSsheTs/DxFRYkNET/xAAaAQADAQEBAQAAAAAAAAAAAAABAgMABAUG/8QAMREAAgIBAwEFBwIHAAAAAAAAAAECEQMSITFBBBMiUXEygZGhscHwQ9EUM0JSYXKC/9oADAMBAAIRAxEAPwDzY1poVYFpiyVHHQcVIVGi6iGWKxWHUwitAAzeaKAYDw1OrEg8KjxWgNFnTeGUyvo1I2jybRJoYEkINWhFisQ3IkSV5KlTLEKouSQAOpmQUDCE6Dc6CMVuG1UQVHputMnKGZSAWHLWeh9n+BU6KqWUNWGpY65SeS/rJdunAwRUm5NZSLkkkgC9vn85VLayuja2zzJRJgTLTJOyVkxMkLzTNGQbNs0wPBMZAvaMEOWkC8XfEQD4iHSGh41YN8TEGrQFSpBpColn9omCtKxakKjQNDaSxWpDI8RRodGiMRjqvCq8UVoVWkmgDGeZAZpkTSaziCJICYZk9I6SYkpFZO0WxWaDTeeaIgnMK3CgveyS1YkzQZqR9A2kuqVWMJXlFSxMcp4mI8YjgXVOvGFqylWuIRcTJuBNwLgVJ0XY2hmql8jHKpyvsiP/AJnOg084hw7hyUkWtiQWZxmShcr4eT1SNbHQhRbz6TWP43UcZb5UGgRQERR0CjQTjyZ6bjBW/kv3/NxXUXudw/HqNBTdu8qX9lD4QfN/0nMdpuNNWVM1gbswUaBFAsAPeWlLhBmbr+sDxSv96V5JamP6d/neNhjkaub9F0/PUzyOW3Qlmms0WFSS7yW0iUHzTRMGGmxc6c4yQDTtAO0dbhlYi/dVLDc5H/SJFY9UOmLOsGVjhSRKQ2HUKBZjU4zlkWEWxrFgkIokoRVgYbMSMJNU6UOtKTYrZiGTvNBJkQU3eZIzIQHKkTQEjmkgZ2HUEUQlpBZOIxWQYQLiHaDcR4oKFagi7RqoIuyyqKoHJpUmis0RCMNJVnQdj8MKlYu4zU6KGsynZ2BC00PkWIJHMK05ZTOx7AVL/aaf4mp0XG2yVLH/AKgksyfduuSc9k2WfEMQzsXbUsSTrc3Mr85OkexlGxuPQjziSraoOh1/WcWPEoKkcC35Ok7I4MNUVW2zAn0vF+33Zw4Wr3ya0KhvffIx5GWXZ2rlYvzNrTrq6piaDUaliHBt5GehCCcKKwo8WWrCK8BxDDtRqvRfdGI9RyM1TqSbgO4lngaLVHVF9om3p5zvMNgaeGUd2oarYXqNrY9FEpOwmFvnrHl4Qf0nV4lABflzB3jLDqW5Pgqq+PxCnNnOu3it7oDHKMYhVkC4xBmRgApxAGppvbdrag+VucbrquX8O+lzqJTEslQMDZlII5876GcObB3Xjxc/X/DNrfU5oyJln2lphaxdRZaqrWA6FvaH+oNKkvKxlqimupqMMg00XkS8IUYFjVFYrTMepzGYZBCqINYRYjQpK0gywk0wiGA2mScyYxw4MIhioaERp6DR2ND9OEiaPDCpJ6SbQW0iyTFaEBhSBwLmnINh45lmwsNh1FeaEg1GWuSQNKDWbWVXcy47KV+6xVJj7LE0W9Kgyj4EqfdB9xINTtFc7VBc7O74rQy3NttD5yrXW/uEt+L1fArH2iq5h1PWVBaxvy3krtWcjW5Z4etbS+15ccL4jYeI87+k477Rv5xrC4kgx45Gmbgb/iVg1bJi052V/wC3z+s5PhGFatUWkm7H4DmZ3Fam2JoNQWxY7X2XoTLzsz2bTCUj7JrG2dja/oOgnRDx7llPwj2Bwfc0RSpgHKBew195iNbiOUkAeLnmBt7hG8RUNjlNhfZdj6nnA067nSwJ220+JjtNkmVbre5C353Gms19nGW5G3MixHpLtMA3VddfDyguJd3RpmpUayoCzEkcuVusnONJtmUbOF7YVwKlJOa0hf8AqZj9LTnjXi3E+JtWqvVOmY3A/Kuyr7haLhjOeOLTFI6NA42ImCtFBTMKlIxmjUkN0qksaFSVaU43SuIjEkWiQqmJ0qsOHiMmHBmMYHPMzSTMTmSOaZBY1nn4aSVoESQnqHbQyrwivF1hVgFaGVaGUxVIykVk2GQwyiAUwyNJsmwyrJZJlOHVZJiNgO7j/Z/hRrVgPwIDVc8gq2sPeSo98hToliFUFmOgABJPulpX7zCUXplSlZyC/wCZVy+FdNtCT/VElKkBMjxavmcgeyCF+G8q8diLAjp9JpK4pgA6udbHZel/ONYfjNRbexb8rU6bKfUERe8UVpSujKO5RU8QSfpOm4Lwl3IZ7qvzP6S04Zx2jpmwdEG4OakiUr+oIN502C43hCdfujbQuCB6eHSPDJib3deq+/AXGyXDcDkUd2unUnUx4YW+rB+fIW/eNUsTTYA06lNv5Sh0N/OZVCjxE5Ntc2/UWOnwE9CM8dbNG00LU6CD2CA1+YJ+RhbPtcH5fKLY7jlBB46qAjYFlF5zXFu3dFbin4zyCg/7zYdNrzPNBcP4G0nSY/GiiD7N7XN7DKOpPSeV9ruNti3FNCe4U36d43Nj5dB7/QPFOMVsUxzHKl75Bsf5j+L6eU3hcJIOTk7fwHS0lXR4dGF4dLylQEYWhEcg6mUS4MjlJ/ZvKXncTX2aKxWymGGhBQlocPNCnFbEZXClJqseNKCZJNigAskBJ5ZlpMxC03N2mTGs88yzYEsamFgTRnpajuU0wKCGUTeSSWawN2SAkg8jeQMHIowKkNTeIXjeGEElQGiyomMIYrSjCTmZFnUdieMJh6xdkDMRlXbwnylv/EfCM7riLC1REDAEHK67X9VsPdOU4BRzVkvsPGfQazo+OcZBplCL5gAWvfbUSWXIowp+qMntRwdOmTmY7k29I5Rwg9ptANh1jKqFW521b9pXVMWSb/KJFOfAbHWxVtFFvPnBqxO5kaFVTvoYyiJ+YfKQm5R2oWzdMRyriMlMnroIscRTTnmPlK7GYoubnbkOkOKEpytqkASqi5v11kFSFMwCekmx7G8JSligiWHaOoZrBY1SEaRYrRMepzGN5JvLN3mZpjMg6xZktGyYvViSQrBGDcSd5B2kmICMhNsZEmLRjcyRzTIDFLUpRSpRlsyQTUp0qQ6lRUNRg+6luaMC9GUUyimVxpwZEfdIs1OOmOmAVY7h4NKcappEnI0mHpw6wVNYdRINkmWXAzaoW6A+6NYmlmMX4OPaPoJYKtzPK7VNvJXkKjn+LVwPuxysf2lWaknjiTUc/wCZvrFHnrYoVFIokMirJirK3NCJVlNAzgWAeE3ilNozTMWibVG8kzLDATCIRbNUzaN0q0UmgZjWW1KvLClXE55HjVKrCmCy5NWaFSJU6sLnhZrGs8DUaCNSAqVojFCM8C9SCapBlpNowUtNZpC8y8DRiWaakLzIKCamisEtWTzygDCsGyQmaRYxkFCtSlBd1GzIFYWx0wC0oZacmFkwJNszZpVhVWYokoojZY8KGh9ZZ4ZfFK/hY8J9ZZ4IeKeRn/mMaJxvEaNna/5m+srqqy24stqtT+YyucT3cbtIdMRZZiiGYTQEsVTCUjG6ZiaxikYrQkh1DNkwStN5ohOiZkbwbPIl4DUHVoem8RFSFWrMBosUeFFSV61ZPvphaHGqQLNANXgzWihUQ5aQLwBqwZrTB0jgebzxMVZLvYaNpGc0yLd7NTUGhYYkX02hkryjqsUOU7iSTFyndlXjsve9m+9lMMXCDFTaGL3ZaZ5vPKxMTDLWiOINI73kkHiQqya1Yriah8NMLxdak33sXSLpOg4T7HvMtsEPEJT8EN6fvMu8CPEJ42b+a/U0Vuclx9LV6n815VPL7teuXEMOoVvl+059jPawvwINbgKggjGGgmWdCZRM0rQyNAqsIBAzMOtSbNSAkGaLQKDNUkDVgGaBapGURlEaNeYuJiDVIM1YygMoFuMXJDFSl76SFUzaDd2XBxEg2JlYKhmi8Gg3dj7YyQOJlcxkC8ZQQyxosxioRcVKgPJB4dKC8Zc/aJkqxUmQaBdBd9u+HUcNVSjSZ3cIXqu5BJLHwgAaCwB+InMd5Pbu3nZrDJhcRi3yPijQ7tBWemiUsoJPc2AJqWzEDUkgDaeGyXZpuUKlyuSyWw/hsHWexSlVYHYrTqMD7wLS+wvZDE1aH2igUqgFlekrMtak6nxIyMB4gLGwNyCLXkexoxtcmhhKwDKM/d1HspQW9hSDfU6ga7ec9E7O4bEUqrVcRRpio6hXq0CwVwtsveo1vF0YDqLi+rzm4vcnKTiePioQbHQjQg6EEbgjrCrXnZfxU4cgqpi6YsapanWsAFNRQCrafiK3v1yg9YDhPYi1JsVj3NCgoDBFyms99rixCX5LYsddBa8OpNWbZqzmBWjmHw9VxdKdRh1Wm7j4gR6jx3D0DfDYQZr3WpiH7516WCqLe4zeI7c4sghSlO/NE8X+pyxi7vhC6RBqhU2YFT0IKn4GaGIiGJxlSo2eo7ux/E7M59LkzSPDoM4Hd9l3uh8mnQ4P2xOT7E1LiovoZ1uH0YTwO1+HMyNUyh/iPTtVpvyenb3qf3nJBp6R/EbB58JTqjemwB9G0+s8zAnq4H4Bmgt5lppRL7hfATUF+sq5CMpAszLLriPA3peYhsJwYFbtvEeRAs5/LIMstsXw8q1l1/tE6tAjeMpIKZWusXcSy+ys3sgk+QLfSbPBMQdqFX/lVP0lVNLqWjZTlZmSW9XgGIVDUajUVBuWRl+Rle1IjcR4zi+GUA5JndwoSHp0pnIFindzRpmWAozO5g1i6ysZIJlls2HgXw8KkMplcBN2jZoTBSjWhtYACajfczJtSBqR7T2w7Kpjxd2dXS+QBnKjzCE5flKH/hfhBQVXqVPtG7OhsXvyyG6gdLC/mZ21bHAJdfjEKHFUNmJvUB0GyqeRY854Me1SS0wl8fz5CudHPYDsLSoOrI1SnlejUZr3YmkcwVTyu1j7rTpa/Fc+c93VBBt95SNIPzJXN7W/SGrVGcalXY8gdAJX01s+rZQfBqc1/ICX7+VOK3b8ycnYKjgadd0zLnZXDoptlDgWV7dQJLilxUyG5INrWB/m2vbnz+MhVrfZyxVhnbXP0vvlHKItiHqnMSco30J1Ol95y5MjjGKbaa6C2Eqdm6OKJJoUmI8Q8TUL238SKSfTW8pq3ZzD1BpRoFRs+GrOSDroRkS/znXcPfVcjpYEe0FBFvO00eG0aau4FjmLEoA6+I7iwHWdWKb0cuxrdHmfEuyq2Y4fvQ4J+6rLlL237trDMfLn161fB+BVK5NvCi6M7XAU9PXynr1KgjD2gycwQdR6GAXh4B0H3dywG+pNyT1Mp/EzSph1Ojl+D8Lp4dsq53ZhZnayILflXf4y6UaiO8TpqLW5QKJfaeV22Vy1J2BK+S6bCd/hKlLmVNvI20njv2Ns2Ugg3IPrznuHZ6mdjOd7WdnDSr94B93UJYEbBuYP1noYJtYlIM4urRw2A4ISfFtO74Dh0QC/KawPDNJdYDs/UfUCy9ToPd1hWWTlsLGDZXcWpo3Sa4ZwsMLBb+6dbheydEa1CXPTZfhLmjRp0xZVAHkBAsM3K5tJHQsF8nE0uw5qG7eAfOXWB7CYNCGamKjdX8Xy2l8+LA/8iAPEfL6mX7zs0Nm7ZWOFLhDFDA00Fkpoo8lUQ+XylavFb3sNuvhmxjr7sq+niMou04v6V8q+tIppY+6A7gH1AnLdqexuGxN67oBUVdx4QVW5tH//AHDQzFQ4qOvtAEMFI5G2gPlKTj3aQODTQ20Nz/aJkzY17XPzEn7Jx2B7BYepWJDEU9CE2tF+OdhVo1ly60m2F+c6OlmOVk9tNLjTTePHFd4/3mpSzLpytrOHF2tu4y56PocrSo5xewyMoNgo+cpOLdkWzBaNNso3Y5jeeiHHq1lU3P0juDxPW5Py90fF2mLlp1A7uzxyl2Xql8tvU22h+IdkXpgXvc9RPYqNOncnS/OLY3DJWGUWuPlOvvE+Jb+QHjZ4zW7L1bAqM0uuy3Yku2aqvoDsJ6nheH2ASwjVGjlOWwB8oXKdpPgMcbZw1bsdTBIsvwEyd62Bub3mSni8jdyebV+Ikg2AmsCEK3y68z1MVQ2GtvWTp4m6kqNvhPllFtV5CX1Lh8QMtl0PloZUBiDmJu0WXEtfMd9oOtXI2BLcgJ1Q8+oknZLHtmHiIB31Mym5FO+bNp7KkD4ytGCqM2djduhG0tMLRNtSP2jzx2BbBsJXIGmh5ixI9NZbYWsDfw6+Rsflp8pRDwnT2ZaUsSLXA5AE9JsXkMmPqvht+cjW3LmNIaozIbEafSCwNRX0vZhtr8x5zVdkUlqinz8WUSklqjd7Pj0HToGUDG3WOYfh5DAW0Mqyy5gVJA3H4h8ZeUSXHiqBVHMDMdeVrjaSwYXPZq6HTVlvhyEAF9ZasiVkNJ+YuPI8iJzD4R81MLaoWZUzjTKNSSRy0EscTVKuVRgcgCnxAkafiA1Hvnr424xe2y2ovtRGgtKgSKhzH8JUB1PnbrGcZ2hpZGC1CHANgF2NtL9JVh/uiW31A9ToIrxLDpa5JBII21PQSDjJwtJbrza59+4sZ1tEex3bSjQpZ6oJte9rN9Zzv/Fqm5+7wldl6+Bf72lHi8VdBcbGxIXOdedoLBNdstwFGt7XIi486WO6XkbvttzreI9uWTKFwzvmF9GpqF9Tygj2qrmkarUAqjrWXrbbLfn0nPDDsCc1bKNwAqXPqWuT8owVVlAu2QNkZSfDUV1YEOOY3OmxAmWVOO7+A3eUBr9rcXWbLhkUj84DMFN9sx8MRxeOWmc2MxdSrVP/AOek9k8gwW1/lLPinAar02FKsVAHhRVVBboDuTv0nO8K4bh8NVWriWAa9lBvv0FySTCpxa2+C5fvC8qRecOXEYgfdoKFAdQF9wAjTkDw3F10a/yMsnxgItTBC9Tpr0AkKiJYZrbXygrmb53M4Mly3fQhKbkI/aXVWIFwQRcG4+W0Qw/FSSBms2tjr8DLTBYEkhQCCzaG+15ZcR4DRdWqqtq3iylPCGsbaoNLnXz1gjDVv5cE9LaK7hDiwdjub25mdCmPLbAACJ8B7N5tajlAF20zA+Y5RjEYEUz4awccyEIAN9r5jfS8XHiyRi51s/z1KJNIHisRY6khddt28vKJ4Su98zEqCfBTUnUX9pjz9IDEtnFiTdSTbnlvpBZ6jv8AdozEW0UFso62EfTperrXzEcjqaHEdACbHcxpuIA2IIHS+rftOTw+K8Xs33GZjlt5jlLUYqmhDbj/ADKtx6HS8tiyZZp7r3jKaLv7YfzH5Tc5ap2mYEgVaIF9sw/SZOn+Jf8Ac/gDWjlcUZYYD/BaamTz8XD9CHUrJYYITJkfDyDqZj9L2gMHqRfqPrMmS0gPkveLUxkGg36CUAOj/wDfOZMnN+oys+g7wdvGs6OuoN7i/rrNzJT9I2IoKjHMRc2105CWvDjqByttymTIcAVyWHBmOcjlc/3nP1GI4g1iRmqLmtpmvS1v12E1MnXjb7qJfH1LasfYHIsl/PxiHpi9Rb6+39JkybD+31EjycU27/yt9Zvh3+FUPP8AcTJk89cExSm5IFyefM9ZZUvZv/mH95qZL5uPejHR0D4V9J512mQf+rURYWzXtbS+Qnb11mTJTsvX0f0Ko7PBc/U/7py3HD/8j0enby9JqZMvaZLqju8QNf6VPv019Y5QP3I9R/umTJxX7Pv+xbzMxv8Ahj+f46Ss4kbaDbMPpMmSMva/5/cMvZY9U/8Ar0zzsw914lgzZktp6afiP6Tcydk9nD/VfYkza6HT19/WTwSggkgE5uesyZLzXij6/YVD+UTUyZO7SvIF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905000"/>
            <a:ext cx="2416699" cy="181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animEffect transition="in" filter="blinds(horizontal)">
                                      <p:cBhvr>
                                        <p:cTn id="7" dur="500"/>
                                        <p:tgtEl>
                                          <p:spTgt spid="3379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4">
                                            <p:txEl>
                                              <p:pRg st="3" end="3"/>
                                            </p:txEl>
                                          </p:spTgt>
                                        </p:tgtEl>
                                        <p:attrNameLst>
                                          <p:attrName>style.visibility</p:attrName>
                                        </p:attrNameLst>
                                      </p:cBhvr>
                                      <p:to>
                                        <p:strVal val="visible"/>
                                      </p:to>
                                    </p:set>
                                    <p:animEffect transition="in" filter="blinds(horizontal)">
                                      <p:cBhvr>
                                        <p:cTn id="12" dur="500"/>
                                        <p:tgtEl>
                                          <p:spTgt spid="3379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4">
                                            <p:txEl>
                                              <p:pRg st="7" end="7"/>
                                            </p:txEl>
                                          </p:spTgt>
                                        </p:tgtEl>
                                        <p:attrNameLst>
                                          <p:attrName>style.visibility</p:attrName>
                                        </p:attrNameLst>
                                      </p:cBhvr>
                                      <p:to>
                                        <p:strVal val="visible"/>
                                      </p:to>
                                    </p:set>
                                    <p:animEffect transition="in" filter="blinds(horizontal)">
                                      <p:cBhvr>
                                        <p:cTn id="17" dur="500"/>
                                        <p:tgtEl>
                                          <p:spTgt spid="337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304800" y="0"/>
            <a:ext cx="8534400" cy="6858000"/>
          </a:xfrm>
        </p:spPr>
        <p:txBody>
          <a:bodyPr/>
          <a:lstStyle/>
          <a:p>
            <a:pPr eaLnBrk="1" hangingPunct="1"/>
            <a:endParaRPr lang="en-US" altLang="en-US" sz="3200" dirty="0" smtClean="0">
              <a:cs typeface="Calibri" pitchFamily="34" charset="0"/>
            </a:endParaRPr>
          </a:p>
          <a:p>
            <a:pPr marL="742950" indent="-742950">
              <a:buFont typeface="+mj-lt"/>
              <a:buAutoNum type="arabicPeriod" startAt="3"/>
            </a:pPr>
            <a:r>
              <a:rPr lang="en-US" altLang="en-US" sz="2800" b="1" u="sng" dirty="0" smtClean="0">
                <a:cs typeface="Calibri" pitchFamily="34" charset="0"/>
              </a:rPr>
              <a:t>Scavengers/</a:t>
            </a:r>
            <a:r>
              <a:rPr lang="en-US" altLang="en-US" sz="2800" b="1" u="sng" dirty="0" err="1">
                <a:cs typeface="Calibri" pitchFamily="34" charset="0"/>
              </a:rPr>
              <a:t>Detritivores</a:t>
            </a:r>
            <a:r>
              <a:rPr lang="en-US" altLang="en-US" sz="2800" b="1" u="sng" dirty="0">
                <a:cs typeface="Calibri" pitchFamily="34" charset="0"/>
              </a:rPr>
              <a:t> </a:t>
            </a:r>
            <a:endParaRPr lang="en-US" altLang="en-US" sz="2800" b="1" u="sng" dirty="0" smtClean="0">
              <a:cs typeface="Calibri" pitchFamily="34" charset="0"/>
            </a:endParaRPr>
          </a:p>
          <a:p>
            <a:pPr lvl="1" eaLnBrk="1" hangingPunct="1"/>
            <a:r>
              <a:rPr lang="en-US" altLang="en-US" sz="2800" dirty="0" smtClean="0">
                <a:solidFill>
                  <a:schemeClr val="tx1"/>
                </a:solidFill>
                <a:cs typeface="Calibri" pitchFamily="34" charset="0"/>
              </a:rPr>
              <a:t>Feed on dead animals and plants but do not return nutrients back into the soil</a:t>
            </a:r>
          </a:p>
          <a:p>
            <a:pPr eaLnBrk="1" hangingPunct="1"/>
            <a:endParaRPr lang="en-US" altLang="en-US" sz="2800" dirty="0" smtClean="0">
              <a:cs typeface="Calibri" pitchFamily="34" charset="0"/>
            </a:endParaRPr>
          </a:p>
          <a:p>
            <a:pPr eaLnBrk="1" hangingPunct="1"/>
            <a:endParaRPr lang="en-US" altLang="en-US" sz="2800" dirty="0">
              <a:cs typeface="Calibri" pitchFamily="34" charset="0"/>
            </a:endParaRPr>
          </a:p>
          <a:p>
            <a:pPr eaLnBrk="1" hangingPunct="1"/>
            <a:endParaRPr lang="en-US" altLang="en-US" sz="2800" dirty="0" smtClean="0">
              <a:cs typeface="Calibri" pitchFamily="34" charset="0"/>
            </a:endParaRPr>
          </a:p>
          <a:p>
            <a:pPr marL="514350" indent="-514350" eaLnBrk="1" hangingPunct="1">
              <a:buFont typeface="+mj-lt"/>
              <a:buAutoNum type="arabicPeriod" startAt="4"/>
            </a:pPr>
            <a:r>
              <a:rPr lang="en-US" altLang="en-US" sz="2800" b="1" u="sng" dirty="0" smtClean="0">
                <a:cs typeface="Calibri" pitchFamily="34" charset="0"/>
              </a:rPr>
              <a:t>Decomposers</a:t>
            </a:r>
          </a:p>
          <a:p>
            <a:pPr lvl="1" eaLnBrk="1" hangingPunct="1"/>
            <a:r>
              <a:rPr lang="en-US" altLang="en-US" sz="2800" dirty="0" smtClean="0">
                <a:solidFill>
                  <a:schemeClr val="tx1"/>
                </a:solidFill>
                <a:cs typeface="Calibri" pitchFamily="34" charset="0"/>
              </a:rPr>
              <a:t>Decomposers breakdown the complex compounds of dead and decaying plants and animals and return nutrients back into the soil (Bacteria &amp; Fungi)</a:t>
            </a:r>
          </a:p>
          <a:p>
            <a:pPr lvl="1" eaLnBrk="1" hangingPunct="1"/>
            <a:endParaRPr lang="en-US" altLang="en-US" dirty="0" smtClean="0">
              <a:solidFill>
                <a:schemeClr val="tx1"/>
              </a:solidFill>
              <a:cs typeface="Calibri" pitchFamily="34" charset="0"/>
            </a:endParaRPr>
          </a:p>
          <a:p>
            <a:pPr eaLnBrk="1" hangingPunct="1"/>
            <a:endParaRPr lang="en-US" altLang="en-US" dirty="0" smtClean="0">
              <a:cs typeface="Calibri" pitchFamily="34" charset="0"/>
            </a:endParaRPr>
          </a:p>
          <a:p>
            <a:pPr lvl="1" eaLnBrk="1" hangingPunct="1">
              <a:buFontTx/>
              <a:buNone/>
            </a:pPr>
            <a:endParaRPr lang="en-US" altLang="en-US" sz="3200" b="1" dirty="0" smtClean="0">
              <a:solidFill>
                <a:schemeClr val="bg1"/>
              </a:solidFill>
              <a:latin typeface="Comic Sans MS" pitchFamily="66" charset="0"/>
            </a:endParaRPr>
          </a:p>
        </p:txBody>
      </p:sp>
      <p:pic>
        <p:nvPicPr>
          <p:cNvPr id="35845" name="Picture 4" descr="Amanita_phalloides(fs-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257800"/>
            <a:ext cx="1793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ttp://cdn2.arkive.org/media/B9/B922F748-1EC5-46F5-903D-0974D629332E/Presentation.Large/White-backed-vultures-fee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3141663" cy="2078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5845"/>
                                        </p:tgtEl>
                                        <p:attrNameLst>
                                          <p:attrName>style.visibility</p:attrName>
                                        </p:attrNameLst>
                                      </p:cBhvr>
                                      <p:to>
                                        <p:strVal val="visible"/>
                                      </p:to>
                                    </p:set>
                                    <p:animEffect transition="in" filter="blinds(horizontal)">
                                      <p:cBhvr>
                                        <p:cTn id="11"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0" y="0"/>
            <a:ext cx="3581400" cy="6858000"/>
          </a:xfrm>
        </p:spPr>
        <p:txBody>
          <a:bodyPr>
            <a:normAutofit lnSpcReduction="10000"/>
          </a:bodyPr>
          <a:lstStyle/>
          <a:p>
            <a:pPr marL="742950" indent="-742950" eaLnBrk="1" hangingPunct="1"/>
            <a:r>
              <a:rPr lang="en-US" altLang="en-US" sz="3600" b="1" u="sng" dirty="0" smtClean="0">
                <a:cs typeface="Calibri" pitchFamily="34" charset="0"/>
              </a:rPr>
              <a:t>Food Chain</a:t>
            </a:r>
            <a:endParaRPr lang="en-US" altLang="en-US" sz="3600" dirty="0" smtClean="0">
              <a:cs typeface="Calibri" pitchFamily="34" charset="0"/>
            </a:endParaRPr>
          </a:p>
          <a:p>
            <a:pPr marL="1143000" lvl="1" indent="-742950" eaLnBrk="1" hangingPunct="1"/>
            <a:r>
              <a:rPr lang="en-US" altLang="en-US" dirty="0">
                <a:solidFill>
                  <a:schemeClr val="tx1"/>
                </a:solidFill>
                <a:cs typeface="Calibri" pitchFamily="34" charset="0"/>
              </a:rPr>
              <a:t>S</a:t>
            </a:r>
            <a:r>
              <a:rPr lang="en-US" altLang="en-US" dirty="0" smtClean="0">
                <a:solidFill>
                  <a:schemeClr val="tx1"/>
                </a:solidFill>
                <a:cs typeface="Calibri" pitchFamily="34" charset="0"/>
              </a:rPr>
              <a:t>hows the flow of energy from one trophic level to the next</a:t>
            </a:r>
          </a:p>
          <a:p>
            <a:pPr marL="742950" indent="-742950"/>
            <a:r>
              <a:rPr lang="en-US" altLang="en-US" sz="3600" b="1" u="sng" dirty="0">
                <a:cs typeface="Calibri" pitchFamily="34" charset="0"/>
              </a:rPr>
              <a:t>Food Web</a:t>
            </a:r>
            <a:endParaRPr lang="en-US" altLang="en-US" sz="3600" dirty="0">
              <a:cs typeface="Calibri" pitchFamily="34" charset="0"/>
            </a:endParaRPr>
          </a:p>
          <a:p>
            <a:pPr marL="1143000" lvl="1" indent="-742950"/>
            <a:r>
              <a:rPr lang="en-US" altLang="en-US" dirty="0">
                <a:solidFill>
                  <a:schemeClr val="tx1"/>
                </a:solidFill>
                <a:cs typeface="Calibri" pitchFamily="34" charset="0"/>
              </a:rPr>
              <a:t>shows all possible feeding relationships in a community at each trophic level</a:t>
            </a:r>
          </a:p>
          <a:p>
            <a:pPr marL="1143000" lvl="1" indent="-742950"/>
            <a:r>
              <a:rPr lang="en-US" altLang="en-US" dirty="0">
                <a:solidFill>
                  <a:schemeClr val="tx1"/>
                </a:solidFill>
                <a:cs typeface="Calibri" pitchFamily="34" charset="0"/>
              </a:rPr>
              <a:t>Represents a network of interconnected food chains</a:t>
            </a:r>
          </a:p>
          <a:p>
            <a:pPr marL="400050" lvl="1" indent="0" eaLnBrk="1" hangingPunct="1">
              <a:buNone/>
            </a:pPr>
            <a:r>
              <a:rPr lang="en-US" altLang="en-US" dirty="0" smtClean="0">
                <a:cs typeface="Calibri" pitchFamily="34" charset="0"/>
              </a:rPr>
              <a:t> </a:t>
            </a:r>
          </a:p>
        </p:txBody>
      </p:sp>
      <p:pic>
        <p:nvPicPr>
          <p:cNvPr id="90114" name="Picture 2" descr="[food-web-and-food-chain-compared%255B6%25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
            <a:ext cx="5414042"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59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blinds(horizontal)">
                                      <p:cBhvr>
                                        <p:cTn id="7" dur="500"/>
                                        <p:tgtEl>
                                          <p:spTgt spid="430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0">
                                            <p:txEl>
                                              <p:pRg st="5" end="5"/>
                                            </p:txEl>
                                          </p:spTgt>
                                        </p:tgtEl>
                                        <p:attrNameLst>
                                          <p:attrName>style.visibility</p:attrName>
                                        </p:attrNameLst>
                                      </p:cBhvr>
                                      <p:to>
                                        <p:strVal val="visible"/>
                                      </p:to>
                                    </p:set>
                                    <p:animEffect transition="in" filter="blinds(horizontal)">
                                      <p:cBhvr>
                                        <p:cTn id="12" dur="500"/>
                                        <p:tgtEl>
                                          <p:spTgt spid="430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blinds(horizontal)">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blinds(horizontal)">
                                      <p:cBhvr>
                                        <p:cTn id="22" dur="500"/>
                                        <p:tgtEl>
                                          <p:spTgt spid="43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blinds(horizontal)">
                                      <p:cBhvr>
                                        <p:cTn id="27" dur="500"/>
                                        <p:tgtEl>
                                          <p:spTgt spid="4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1027"/>
          <p:cNvSpPr>
            <a:spLocks noGrp="1" noChangeArrowheads="1"/>
          </p:cNvSpPr>
          <p:nvPr>
            <p:ph sz="half" idx="1"/>
          </p:nvPr>
        </p:nvSpPr>
        <p:spPr>
          <a:xfrm>
            <a:off x="0" y="0"/>
            <a:ext cx="9067800" cy="6858000"/>
          </a:xfrm>
        </p:spPr>
        <p:txBody>
          <a:bodyPr>
            <a:normAutofit/>
          </a:bodyPr>
          <a:lstStyle/>
          <a:p>
            <a:pPr marL="0" indent="0" eaLnBrk="1" fontAlgn="auto" hangingPunct="1">
              <a:spcAft>
                <a:spcPts val="0"/>
              </a:spcAft>
              <a:buNone/>
              <a:defRPr/>
            </a:pPr>
            <a:r>
              <a:rPr lang="en-US" sz="3600" b="1" u="sng" dirty="0" err="1" smtClean="0">
                <a:cs typeface="Calibri" pitchFamily="34" charset="0"/>
              </a:rPr>
              <a:t>Trophic</a:t>
            </a:r>
            <a:r>
              <a:rPr lang="en-US" sz="3600" b="1" u="sng" dirty="0" smtClean="0">
                <a:cs typeface="Calibri" pitchFamily="34" charset="0"/>
              </a:rPr>
              <a:t> Levels</a:t>
            </a:r>
          </a:p>
          <a:p>
            <a:pPr marL="640080" lvl="1" indent="-274320" eaLnBrk="1" fontAlgn="auto" hangingPunct="1">
              <a:spcAft>
                <a:spcPts val="0"/>
              </a:spcAft>
              <a:buClr>
                <a:schemeClr val="accent2">
                  <a:shade val="75000"/>
                </a:schemeClr>
              </a:buClr>
              <a:buFont typeface="Wingdings 2"/>
              <a:buChar char=""/>
              <a:defRPr/>
            </a:pPr>
            <a:r>
              <a:rPr lang="en-US" sz="3200" dirty="0" smtClean="0">
                <a:solidFill>
                  <a:schemeClr val="tx1"/>
                </a:solidFill>
                <a:cs typeface="Calibri" pitchFamily="34" charset="0"/>
              </a:rPr>
              <a:t>Each link in a food chain is known as a </a:t>
            </a:r>
            <a:r>
              <a:rPr lang="en-US" sz="3200" dirty="0" err="1" smtClean="0">
                <a:solidFill>
                  <a:schemeClr val="tx1"/>
                </a:solidFill>
                <a:cs typeface="Calibri" pitchFamily="34" charset="0"/>
              </a:rPr>
              <a:t>trophic</a:t>
            </a:r>
            <a:r>
              <a:rPr lang="en-US" sz="3200" dirty="0" smtClean="0">
                <a:solidFill>
                  <a:schemeClr val="tx1"/>
                </a:solidFill>
                <a:cs typeface="Calibri" pitchFamily="34" charset="0"/>
              </a:rPr>
              <a:t> level.</a:t>
            </a:r>
          </a:p>
          <a:p>
            <a:pPr marL="640080" lvl="1" indent="-274320" eaLnBrk="1" fontAlgn="auto" hangingPunct="1">
              <a:spcAft>
                <a:spcPts val="0"/>
              </a:spcAft>
              <a:buClr>
                <a:schemeClr val="accent2">
                  <a:shade val="75000"/>
                </a:schemeClr>
              </a:buClr>
              <a:buFont typeface="Wingdings 2"/>
              <a:buChar char=""/>
              <a:defRPr/>
            </a:pPr>
            <a:r>
              <a:rPr lang="en-US" sz="3200" dirty="0" smtClean="0">
                <a:solidFill>
                  <a:schemeClr val="tx1"/>
                </a:solidFill>
                <a:cs typeface="Calibri" pitchFamily="34" charset="0"/>
              </a:rPr>
              <a:t>Trophic levels represent a feeding step in the transfer of energy and matter in an ecosystem</a:t>
            </a:r>
            <a:r>
              <a:rPr lang="en-US" sz="3200" dirty="0" smtClean="0">
                <a:cs typeface="Calibri" pitchFamily="34" charset="0"/>
              </a:rPr>
              <a:t>.</a:t>
            </a:r>
          </a:p>
        </p:txBody>
      </p:sp>
      <p:pic>
        <p:nvPicPr>
          <p:cNvPr id="19462" name="Picture 6" descr="eco 4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855" y="2590060"/>
            <a:ext cx="6858000" cy="3896591"/>
          </a:xfrm>
          <a:prstGeom prst="rect">
            <a:avLst/>
          </a:prstGeom>
          <a:noFill/>
          <a:extLst>
            <a:ext uri="{909E8E84-426E-40DD-AFC4-6F175D3DCCD1}">
              <a14:hiddenFill xmlns:a14="http://schemas.microsoft.com/office/drawing/2010/main">
                <a:solidFill>
                  <a:srgbClr val="FFFFFF"/>
                </a:solidFill>
              </a14:hiddenFill>
            </a:ext>
          </a:extLst>
        </p:spPr>
      </p:pic>
      <p:sp>
        <p:nvSpPr>
          <p:cNvPr id="2" name="Left Brace 1"/>
          <p:cNvSpPr/>
          <p:nvPr/>
        </p:nvSpPr>
        <p:spPr>
          <a:xfrm>
            <a:off x="1031289" y="2743200"/>
            <a:ext cx="1295400" cy="2325580"/>
          </a:xfrm>
          <a:prstGeom prst="leftBrace">
            <a:avLst/>
          </a:prstGeom>
          <a:noFill/>
          <a:ln w="22225"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1031289" y="5221180"/>
            <a:ext cx="1330911" cy="990600"/>
          </a:xfrm>
          <a:prstGeom prst="leftBrace">
            <a:avLst/>
          </a:prstGeom>
          <a:noFill/>
          <a:ln w="22225"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rot="16200000">
            <a:off x="-18092" y="5485649"/>
            <a:ext cx="1569660" cy="461665"/>
          </a:xfrm>
          <a:prstGeom prst="rect">
            <a:avLst/>
          </a:prstGeom>
          <a:noFill/>
        </p:spPr>
        <p:txBody>
          <a:bodyPr wrap="none" rtlCol="0">
            <a:spAutoFit/>
          </a:bodyPr>
          <a:lstStyle/>
          <a:p>
            <a:r>
              <a:rPr lang="en-US" dirty="0" smtClean="0"/>
              <a:t>Autotrophs</a:t>
            </a:r>
            <a:endParaRPr lang="en-US" dirty="0"/>
          </a:p>
        </p:txBody>
      </p:sp>
      <p:sp>
        <p:nvSpPr>
          <p:cNvPr id="10" name="TextBox 9"/>
          <p:cNvSpPr txBox="1"/>
          <p:nvPr/>
        </p:nvSpPr>
        <p:spPr>
          <a:xfrm rot="16200000">
            <a:off x="-128700" y="3675156"/>
            <a:ext cx="1790875" cy="461665"/>
          </a:xfrm>
          <a:prstGeom prst="rect">
            <a:avLst/>
          </a:prstGeom>
          <a:noFill/>
        </p:spPr>
        <p:txBody>
          <a:bodyPr wrap="none" rtlCol="0">
            <a:spAutoFit/>
          </a:bodyPr>
          <a:lstStyle/>
          <a:p>
            <a:r>
              <a:rPr lang="en-US" dirty="0" smtClean="0"/>
              <a:t>Heterotrophs</a:t>
            </a:r>
            <a:endParaRPr lang="en-US" dirty="0"/>
          </a:p>
        </p:txBody>
      </p:sp>
      <p:sp>
        <p:nvSpPr>
          <p:cNvPr id="4" name="TextBox 3"/>
          <p:cNvSpPr txBox="1"/>
          <p:nvPr/>
        </p:nvSpPr>
        <p:spPr>
          <a:xfrm>
            <a:off x="6324600" y="3810000"/>
            <a:ext cx="1619354" cy="830997"/>
          </a:xfrm>
          <a:prstGeom prst="rect">
            <a:avLst/>
          </a:prstGeom>
          <a:noFill/>
        </p:spPr>
        <p:txBody>
          <a:bodyPr wrap="none" rtlCol="0">
            <a:spAutoFit/>
          </a:bodyPr>
          <a:lstStyle/>
          <a:p>
            <a:r>
              <a:rPr lang="en-US" dirty="0" smtClean="0">
                <a:solidFill>
                  <a:schemeClr val="bg1"/>
                </a:solidFill>
              </a:rPr>
              <a:t>Carnivores/</a:t>
            </a:r>
          </a:p>
          <a:p>
            <a:r>
              <a:rPr lang="en-US" dirty="0" smtClean="0">
                <a:solidFill>
                  <a:schemeClr val="bg1"/>
                </a:solidFill>
              </a:rPr>
              <a:t>Omnivores</a:t>
            </a:r>
            <a:endParaRPr lang="en-US" dirty="0">
              <a:solidFill>
                <a:schemeClr val="bg1"/>
              </a:solidFill>
            </a:endParaRPr>
          </a:p>
        </p:txBody>
      </p:sp>
      <p:sp>
        <p:nvSpPr>
          <p:cNvPr id="12" name="TextBox 11"/>
          <p:cNvSpPr txBox="1"/>
          <p:nvPr/>
        </p:nvSpPr>
        <p:spPr>
          <a:xfrm>
            <a:off x="6468577" y="4759515"/>
            <a:ext cx="1552028" cy="461665"/>
          </a:xfrm>
          <a:prstGeom prst="rect">
            <a:avLst/>
          </a:prstGeom>
          <a:noFill/>
        </p:spPr>
        <p:txBody>
          <a:bodyPr wrap="none" rtlCol="0">
            <a:spAutoFit/>
          </a:bodyPr>
          <a:lstStyle/>
          <a:p>
            <a:r>
              <a:rPr lang="en-US" dirty="0" smtClean="0">
                <a:solidFill>
                  <a:schemeClr val="bg1"/>
                </a:solidFill>
              </a:rPr>
              <a:t>Herbivores</a:t>
            </a:r>
            <a:endParaRPr lang="en-US" dirty="0">
              <a:solidFill>
                <a:schemeClr val="bg1"/>
              </a:solidFill>
            </a:endParaRPr>
          </a:p>
        </p:txBody>
      </p:sp>
      <p:sp>
        <p:nvSpPr>
          <p:cNvPr id="13" name="TextBox 12"/>
          <p:cNvSpPr txBox="1"/>
          <p:nvPr/>
        </p:nvSpPr>
        <p:spPr>
          <a:xfrm>
            <a:off x="6019800" y="3200400"/>
            <a:ext cx="1534394" cy="461665"/>
          </a:xfrm>
          <a:prstGeom prst="rect">
            <a:avLst/>
          </a:prstGeom>
          <a:noFill/>
        </p:spPr>
        <p:txBody>
          <a:bodyPr wrap="none" rtlCol="0">
            <a:spAutoFit/>
          </a:bodyPr>
          <a:lstStyle/>
          <a:p>
            <a:r>
              <a:rPr lang="en-US" dirty="0" smtClean="0">
                <a:solidFill>
                  <a:schemeClr val="bg1"/>
                </a:solidFill>
              </a:rPr>
              <a:t>Carnivores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2" grpId="0" animBg="1"/>
      <p:bldP spid="8" grpId="0" animBg="1"/>
      <p:bldP spid="3" grpId="0"/>
      <p:bldP spid="10" grpId="0"/>
      <p:bldP spid="4"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10"/>
          <p:cNvSpPr txBox="1">
            <a:spLocks noChangeArrowheads="1"/>
          </p:cNvSpPr>
          <p:nvPr/>
        </p:nvSpPr>
        <p:spPr bwMode="auto">
          <a:xfrm>
            <a:off x="3505200" y="0"/>
            <a:ext cx="5257800" cy="5293757"/>
          </a:xfrm>
          <a:prstGeom prst="rect">
            <a:avLst/>
          </a:prstGeom>
          <a:noFill/>
          <a:ln w="9525">
            <a:noFill/>
            <a:miter lim="800000"/>
            <a:headEnd/>
            <a:tailEnd/>
          </a:ln>
        </p:spPr>
        <p:txBody>
          <a:bodyPr wrap="square">
            <a:spAutoFit/>
          </a:bodyPr>
          <a:lstStyle/>
          <a:p>
            <a:pPr algn="ctr">
              <a:spcBef>
                <a:spcPct val="50000"/>
              </a:spcBef>
              <a:defRPr/>
            </a:pPr>
            <a:r>
              <a:rPr lang="en-US" sz="3600" b="1" u="sng" dirty="0" smtClean="0">
                <a:latin typeface="+mn-lt"/>
              </a:rPr>
              <a:t>Population interactions</a:t>
            </a:r>
            <a:endParaRPr lang="en-US" sz="3600" b="1" u="sng" dirty="0">
              <a:latin typeface="+mn-lt"/>
            </a:endParaRPr>
          </a:p>
          <a:p>
            <a:pPr>
              <a:spcBef>
                <a:spcPct val="50000"/>
              </a:spcBef>
              <a:defRPr/>
            </a:pPr>
            <a:r>
              <a:rPr lang="en-US" sz="2800" b="1" u="sng" dirty="0" smtClean="0">
                <a:latin typeface="+mn-lt"/>
                <a:cs typeface="Calibri" pitchFamily="34" charset="0"/>
              </a:rPr>
              <a:t>Competition – </a:t>
            </a:r>
            <a:r>
              <a:rPr lang="en-US" sz="2800" dirty="0" smtClean="0">
                <a:latin typeface="+mn-lt"/>
                <a:cs typeface="Calibri" pitchFamily="34" charset="0"/>
              </a:rPr>
              <a:t>Occurs when resources are limited and organisms seek to utilize this common resource</a:t>
            </a:r>
          </a:p>
          <a:p>
            <a:pPr marL="457200" indent="-457200">
              <a:spcBef>
                <a:spcPct val="50000"/>
              </a:spcBef>
              <a:buFont typeface="Arial" panose="020B0604020202020204" pitchFamily="34" charset="0"/>
              <a:buChar char="•"/>
              <a:defRPr/>
            </a:pPr>
            <a:r>
              <a:rPr lang="en-US" sz="2800" u="sng" dirty="0" smtClean="0">
                <a:latin typeface="+mn-lt"/>
                <a:cs typeface="Calibri" pitchFamily="34" charset="0"/>
              </a:rPr>
              <a:t>Interspecific</a:t>
            </a:r>
            <a:r>
              <a:rPr lang="en-US" sz="2800" dirty="0" smtClean="0">
                <a:latin typeface="+mn-lt"/>
                <a:cs typeface="Calibri" pitchFamily="34" charset="0"/>
              </a:rPr>
              <a:t> – Competition between two different species</a:t>
            </a:r>
          </a:p>
          <a:p>
            <a:pPr marL="457200" indent="-457200">
              <a:spcBef>
                <a:spcPct val="50000"/>
              </a:spcBef>
              <a:buFont typeface="Arial" panose="020B0604020202020204" pitchFamily="34" charset="0"/>
              <a:buChar char="•"/>
              <a:defRPr/>
            </a:pPr>
            <a:r>
              <a:rPr lang="en-US" sz="2800" u="sng" dirty="0" smtClean="0">
                <a:latin typeface="+mn-lt"/>
                <a:cs typeface="Calibri" pitchFamily="34" charset="0"/>
              </a:rPr>
              <a:t>Intraspecific-</a:t>
            </a:r>
            <a:r>
              <a:rPr lang="en-US" sz="2800" dirty="0" smtClean="0">
                <a:latin typeface="+mn-lt"/>
                <a:cs typeface="Calibri" pitchFamily="34" charset="0"/>
              </a:rPr>
              <a:t> Competition within the same species</a:t>
            </a:r>
          </a:p>
        </p:txBody>
      </p:sp>
      <p:pic>
        <p:nvPicPr>
          <p:cNvPr id="18437" name="Picture 5" descr="http://images.elephantjournal.com/wp-content/uploads/2012/07/bear-fight-by-Sebastian-Schmied-500x3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6" y="3581400"/>
            <a:ext cx="3276600" cy="2530754"/>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http://hyenas.zoology.msu.edu/uploads/images/crocuta/LionHyenaFight_2008_BrittanyGun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6" y="1371600"/>
            <a:ext cx="3352164" cy="17119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6477000"/>
          </a:xfrm>
        </p:spPr>
        <p:txBody>
          <a:bodyPr/>
          <a:lstStyle/>
          <a:p>
            <a:pPr marL="0" indent="0">
              <a:buNone/>
            </a:pPr>
            <a:r>
              <a:rPr lang="en-US" sz="2800" b="1" u="sng" dirty="0"/>
              <a:t>Population interactions</a:t>
            </a:r>
          </a:p>
          <a:p>
            <a:pPr>
              <a:spcBef>
                <a:spcPct val="50000"/>
              </a:spcBef>
              <a:defRPr/>
            </a:pPr>
            <a:r>
              <a:rPr lang="en-US" sz="2400" u="sng" dirty="0">
                <a:cs typeface="Calibri" pitchFamily="34" charset="0"/>
              </a:rPr>
              <a:t>Mutualism</a:t>
            </a:r>
            <a:r>
              <a:rPr lang="en-US" sz="2400" dirty="0">
                <a:cs typeface="Calibri" pitchFamily="34" charset="0"/>
              </a:rPr>
              <a:t> – Symbiotic relationship where two organisms live together and both benefit. </a:t>
            </a:r>
            <a:endParaRPr lang="en-US" sz="2400" dirty="0" smtClean="0">
              <a:cs typeface="Calibri" pitchFamily="34" charset="0"/>
            </a:endParaRPr>
          </a:p>
          <a:p>
            <a:pPr>
              <a:spcBef>
                <a:spcPct val="50000"/>
              </a:spcBef>
              <a:defRPr/>
            </a:pPr>
            <a:endParaRPr lang="en-US" sz="2400" dirty="0">
              <a:cs typeface="Calibri" pitchFamily="34" charset="0"/>
            </a:endParaRPr>
          </a:p>
          <a:p>
            <a:pPr marL="0" indent="0">
              <a:spcBef>
                <a:spcPct val="50000"/>
              </a:spcBef>
              <a:buNone/>
              <a:defRPr/>
            </a:pPr>
            <a:endParaRPr lang="en-US" sz="2400" dirty="0">
              <a:cs typeface="Calibri" pitchFamily="34" charset="0"/>
            </a:endParaRPr>
          </a:p>
          <a:p>
            <a:pPr>
              <a:spcBef>
                <a:spcPct val="50000"/>
              </a:spcBef>
              <a:defRPr/>
            </a:pPr>
            <a:r>
              <a:rPr lang="en-US" sz="2400" u="sng" dirty="0">
                <a:cs typeface="Calibri" pitchFamily="34" charset="0"/>
              </a:rPr>
              <a:t>Parasitism-</a:t>
            </a:r>
            <a:r>
              <a:rPr lang="en-US" sz="2400" dirty="0">
                <a:cs typeface="Calibri" pitchFamily="34" charset="0"/>
              </a:rPr>
              <a:t> Relationship where one organism benefits at the expense of the other (lives on or in </a:t>
            </a:r>
            <a:r>
              <a:rPr lang="en-US" sz="2400" dirty="0" smtClean="0">
                <a:cs typeface="Calibri" pitchFamily="34" charset="0"/>
              </a:rPr>
              <a:t>another organism)</a:t>
            </a:r>
          </a:p>
          <a:p>
            <a:pPr>
              <a:spcBef>
                <a:spcPct val="50000"/>
              </a:spcBef>
              <a:defRPr/>
            </a:pPr>
            <a:endParaRPr lang="en-US" sz="2400" dirty="0">
              <a:cs typeface="Calibri" pitchFamily="34" charset="0"/>
            </a:endParaRPr>
          </a:p>
          <a:p>
            <a:pPr>
              <a:spcBef>
                <a:spcPct val="50000"/>
              </a:spcBef>
              <a:defRPr/>
            </a:pPr>
            <a:endParaRPr lang="en-US" sz="2400" dirty="0" smtClean="0">
              <a:cs typeface="Calibri" pitchFamily="34" charset="0"/>
            </a:endParaRPr>
          </a:p>
          <a:p>
            <a:pPr>
              <a:spcBef>
                <a:spcPct val="50000"/>
              </a:spcBef>
              <a:defRPr/>
            </a:pPr>
            <a:endParaRPr lang="en-US" sz="2400" dirty="0">
              <a:cs typeface="Calibri" pitchFamily="34" charset="0"/>
            </a:endParaRPr>
          </a:p>
          <a:p>
            <a:r>
              <a:rPr lang="en-US" sz="2400" u="sng" dirty="0">
                <a:cs typeface="Calibri" pitchFamily="34" charset="0"/>
              </a:rPr>
              <a:t>Predation-</a:t>
            </a:r>
            <a:r>
              <a:rPr lang="en-US" sz="2400" dirty="0">
                <a:cs typeface="Calibri" pitchFamily="34" charset="0"/>
              </a:rPr>
              <a:t> One organism hunts and eats another organism</a:t>
            </a:r>
          </a:p>
          <a:p>
            <a:pPr marL="0" indent="0">
              <a:buNone/>
            </a:pPr>
            <a:endParaRPr lang="en-US" dirty="0"/>
          </a:p>
        </p:txBody>
      </p:sp>
      <p:pic>
        <p:nvPicPr>
          <p:cNvPr id="91138" name="Picture 2" descr="Honeybee and Fl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2773" y="1037376"/>
            <a:ext cx="2057400" cy="1629624"/>
          </a:xfrm>
          <a:prstGeom prst="rect">
            <a:avLst/>
          </a:prstGeom>
          <a:noFill/>
          <a:extLst>
            <a:ext uri="{909E8E84-426E-40DD-AFC4-6F175D3DCCD1}">
              <a14:hiddenFill xmlns:a14="http://schemas.microsoft.com/office/drawing/2010/main">
                <a:solidFill>
                  <a:srgbClr val="FFFFFF"/>
                </a:solidFill>
              </a14:hiddenFill>
            </a:ext>
          </a:extLst>
        </p:spPr>
      </p:pic>
      <p:pic>
        <p:nvPicPr>
          <p:cNvPr id="91140" name="Picture 4" descr="http://i.huffpost.com/gen/2122472/thumbs/o-SHARK-PREDATION-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486400"/>
            <a:ext cx="2438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http://cdn2-www.webecoist.momtastic.com/assets/uploads/2009/11/guinea-wo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05200"/>
            <a:ext cx="2743200" cy="151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18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304800" y="304800"/>
            <a:ext cx="9144000" cy="4354513"/>
          </a:xfrm>
          <a:prstGeom prst="rect">
            <a:avLst/>
          </a:prstGeom>
          <a:noFill/>
          <a:ln w="9525">
            <a:noFill/>
            <a:miter lim="800000"/>
            <a:headEnd/>
            <a:tailEnd/>
          </a:ln>
        </p:spPr>
        <p:txBody>
          <a:bodyPr>
            <a:spAutoFit/>
          </a:bodyPr>
          <a:lstStyle/>
          <a:p>
            <a:pPr>
              <a:spcBef>
                <a:spcPts val="600"/>
              </a:spcBef>
              <a:defRPr/>
            </a:pPr>
            <a:r>
              <a:rPr lang="en-US" sz="3600" b="1" u="sng" dirty="0">
                <a:latin typeface="Calibri" pitchFamily="34" charset="0"/>
                <a:cs typeface="Calibri" pitchFamily="34" charset="0"/>
              </a:rPr>
              <a:t>Nutrient Cycles</a:t>
            </a:r>
          </a:p>
          <a:p>
            <a:pPr marL="742950" indent="-742950">
              <a:spcBef>
                <a:spcPts val="600"/>
              </a:spcBef>
              <a:buFont typeface="Arial" pitchFamily="34" charset="0"/>
              <a:buChar char="•"/>
              <a:defRPr/>
            </a:pPr>
            <a:r>
              <a:rPr lang="en-US" sz="3600" dirty="0">
                <a:latin typeface="Calibri" pitchFamily="34" charset="0"/>
                <a:cs typeface="Calibri" pitchFamily="34" charset="0"/>
              </a:rPr>
              <a:t>Cycling maintains homeostasis (balance) in the environment.</a:t>
            </a:r>
          </a:p>
          <a:p>
            <a:pPr marL="742950" indent="-742950">
              <a:spcBef>
                <a:spcPts val="600"/>
              </a:spcBef>
              <a:buFont typeface="Arial" pitchFamily="34" charset="0"/>
              <a:buChar char="•"/>
              <a:defRPr/>
            </a:pPr>
            <a:r>
              <a:rPr lang="en-US" sz="3600" dirty="0">
                <a:latin typeface="Calibri" pitchFamily="34" charset="0"/>
                <a:cs typeface="Calibri" pitchFamily="34" charset="0"/>
              </a:rPr>
              <a:t>3 cycles to investigate:</a:t>
            </a:r>
          </a:p>
          <a:p>
            <a:pPr marL="1657350" lvl="2" indent="-742950">
              <a:spcBef>
                <a:spcPts val="600"/>
              </a:spcBef>
              <a:buFont typeface="+mj-lt"/>
              <a:buAutoNum type="arabicPeriod"/>
              <a:defRPr/>
            </a:pPr>
            <a:r>
              <a:rPr lang="en-US" sz="3600" dirty="0">
                <a:latin typeface="Calibri" pitchFamily="34" charset="0"/>
                <a:cs typeface="Calibri" pitchFamily="34" charset="0"/>
              </a:rPr>
              <a:t>Water cycle</a:t>
            </a:r>
          </a:p>
          <a:p>
            <a:pPr marL="1657350" lvl="2" indent="-742950">
              <a:spcBef>
                <a:spcPts val="600"/>
              </a:spcBef>
              <a:buFont typeface="+mj-lt"/>
              <a:buAutoNum type="arabicPeriod"/>
              <a:defRPr/>
            </a:pPr>
            <a:r>
              <a:rPr lang="en-US" sz="3600" dirty="0">
                <a:latin typeface="Calibri" pitchFamily="34" charset="0"/>
                <a:cs typeface="Calibri" pitchFamily="34" charset="0"/>
              </a:rPr>
              <a:t>Carbon cycle</a:t>
            </a:r>
          </a:p>
          <a:p>
            <a:pPr marL="1657350" lvl="2" indent="-742950">
              <a:spcBef>
                <a:spcPts val="600"/>
              </a:spcBef>
              <a:buFont typeface="+mj-lt"/>
              <a:buAutoNum type="arabicPeriod"/>
              <a:defRPr/>
            </a:pPr>
            <a:r>
              <a:rPr lang="en-US" sz="3600" dirty="0">
                <a:latin typeface="Calibri" pitchFamily="34" charset="0"/>
                <a:cs typeface="Calibri" pitchFamily="34" charset="0"/>
              </a:rPr>
              <a:t>Nitrogen cycle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7" dur="500"/>
                                        <p:tgtEl>
                                          <p:spTgt spid="74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12" dur="500"/>
                                        <p:tgtEl>
                                          <p:spTgt spid="747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4755">
                                            <p:txEl>
                                              <p:pRg st="3" end="3"/>
                                            </p:txEl>
                                          </p:spTgt>
                                        </p:tgtEl>
                                        <p:attrNameLst>
                                          <p:attrName>style.visibility</p:attrName>
                                        </p:attrNameLst>
                                      </p:cBhvr>
                                      <p:to>
                                        <p:strVal val="visible"/>
                                      </p:to>
                                    </p:set>
                                    <p:animEffect transition="in" filter="blinds(horizontal)">
                                      <p:cBhvr>
                                        <p:cTn id="17" dur="500"/>
                                        <p:tgtEl>
                                          <p:spTgt spid="747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4755">
                                            <p:txEl>
                                              <p:pRg st="4" end="4"/>
                                            </p:txEl>
                                          </p:spTgt>
                                        </p:tgtEl>
                                        <p:attrNameLst>
                                          <p:attrName>style.visibility</p:attrName>
                                        </p:attrNameLst>
                                      </p:cBhvr>
                                      <p:to>
                                        <p:strVal val="visible"/>
                                      </p:to>
                                    </p:set>
                                    <p:animEffect transition="in" filter="blinds(horizontal)">
                                      <p:cBhvr>
                                        <p:cTn id="22" dur="500"/>
                                        <p:tgtEl>
                                          <p:spTgt spid="747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4755">
                                            <p:txEl>
                                              <p:pRg st="5" end="5"/>
                                            </p:txEl>
                                          </p:spTgt>
                                        </p:tgtEl>
                                        <p:attrNameLst>
                                          <p:attrName>style.visibility</p:attrName>
                                        </p:attrNameLst>
                                      </p:cBhvr>
                                      <p:to>
                                        <p:strVal val="visible"/>
                                      </p:to>
                                    </p:set>
                                    <p:animEffect transition="in" filter="blinds(horizontal)">
                                      <p:cBhvr>
                                        <p:cTn id="27" dur="500"/>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228600" y="0"/>
            <a:ext cx="8915400"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600"/>
              </a:spcBef>
            </a:pPr>
            <a:r>
              <a:rPr lang="en-US" altLang="en-US" sz="3600" b="1" u="sng" dirty="0">
                <a:latin typeface="Calibri" pitchFamily="34" charset="0"/>
                <a:cs typeface="Calibri" pitchFamily="34" charset="0"/>
              </a:rPr>
              <a:t>Water cycle </a:t>
            </a:r>
            <a:r>
              <a:rPr lang="en-US" altLang="en-US" sz="3600" dirty="0" smtClean="0">
                <a:latin typeface="Calibri" pitchFamily="34" charset="0"/>
                <a:cs typeface="Calibri" pitchFamily="34" charset="0"/>
              </a:rPr>
              <a:t>– Driven by sunlight energy. </a:t>
            </a:r>
            <a:endParaRPr lang="en-US" altLang="en-US" sz="3600" dirty="0">
              <a:latin typeface="Calibri" pitchFamily="34" charset="0"/>
              <a:cs typeface="Calibri" pitchFamily="34" charset="0"/>
            </a:endParaRPr>
          </a:p>
          <a:p>
            <a:pPr eaLnBrk="1" hangingPunct="1">
              <a:spcBef>
                <a:spcPts val="600"/>
              </a:spcBef>
            </a:pPr>
            <a:r>
              <a:rPr lang="en-US" altLang="en-US" dirty="0" smtClean="0">
                <a:latin typeface="Calibri" pitchFamily="34" charset="0"/>
                <a:cs typeface="Calibri" pitchFamily="34" charset="0"/>
              </a:rPr>
              <a:t>Important processes include…</a:t>
            </a:r>
          </a:p>
          <a:p>
            <a:pPr marL="342900" indent="-342900" eaLnBrk="1" hangingPunct="1">
              <a:spcBef>
                <a:spcPts val="600"/>
              </a:spcBef>
              <a:buFont typeface="Arial" panose="020B0604020202020204" pitchFamily="34" charset="0"/>
              <a:buChar char="•"/>
            </a:pPr>
            <a:r>
              <a:rPr lang="en-US" altLang="en-US" dirty="0" smtClean="0">
                <a:latin typeface="Calibri" pitchFamily="34" charset="0"/>
                <a:cs typeface="Calibri" pitchFamily="34" charset="0"/>
              </a:rPr>
              <a:t>Evaporation </a:t>
            </a:r>
          </a:p>
          <a:p>
            <a:pPr marL="342900" indent="-342900" eaLnBrk="1" hangingPunct="1">
              <a:spcBef>
                <a:spcPts val="600"/>
              </a:spcBef>
              <a:buFont typeface="Arial" panose="020B0604020202020204" pitchFamily="34" charset="0"/>
              <a:buChar char="•"/>
            </a:pPr>
            <a:r>
              <a:rPr lang="en-US" altLang="en-US" dirty="0">
                <a:latin typeface="Calibri" pitchFamily="34" charset="0"/>
                <a:cs typeface="Calibri" pitchFamily="34" charset="0"/>
              </a:rPr>
              <a:t>T</a:t>
            </a:r>
            <a:r>
              <a:rPr lang="en-US" altLang="en-US" dirty="0" smtClean="0">
                <a:latin typeface="Calibri" pitchFamily="34" charset="0"/>
                <a:cs typeface="Calibri" pitchFamily="34" charset="0"/>
              </a:rPr>
              <a:t>ranspiration </a:t>
            </a:r>
          </a:p>
          <a:p>
            <a:pPr marL="342900" indent="-342900" eaLnBrk="1" hangingPunct="1">
              <a:spcBef>
                <a:spcPts val="600"/>
              </a:spcBef>
              <a:buFont typeface="Arial" panose="020B0604020202020204" pitchFamily="34" charset="0"/>
              <a:buChar char="•"/>
            </a:pPr>
            <a:r>
              <a:rPr lang="en-US" altLang="en-US" dirty="0" smtClean="0">
                <a:latin typeface="Calibri" pitchFamily="34" charset="0"/>
                <a:cs typeface="Calibri" pitchFamily="34" charset="0"/>
              </a:rPr>
              <a:t>Condensation</a:t>
            </a:r>
          </a:p>
          <a:p>
            <a:pPr marL="342900" indent="-342900" eaLnBrk="1" hangingPunct="1">
              <a:spcBef>
                <a:spcPts val="600"/>
              </a:spcBef>
              <a:buFont typeface="Arial" panose="020B0604020202020204" pitchFamily="34" charset="0"/>
              <a:buChar char="•"/>
            </a:pPr>
            <a:r>
              <a:rPr lang="en-US" altLang="en-US" dirty="0">
                <a:latin typeface="Calibri" pitchFamily="34" charset="0"/>
                <a:cs typeface="Calibri" pitchFamily="34" charset="0"/>
              </a:rPr>
              <a:t>P</a:t>
            </a:r>
            <a:r>
              <a:rPr lang="en-US" altLang="en-US" dirty="0" smtClean="0">
                <a:latin typeface="Calibri" pitchFamily="34" charset="0"/>
                <a:cs typeface="Calibri" pitchFamily="34" charset="0"/>
              </a:rPr>
              <a:t>recipitation</a:t>
            </a:r>
            <a:endParaRPr lang="en-US" altLang="en-US" dirty="0">
              <a:latin typeface="Calibri" pitchFamily="34" charset="0"/>
              <a:cs typeface="Calibri" pitchFamily="34" charset="0"/>
            </a:endParaRPr>
          </a:p>
        </p:txBody>
      </p:sp>
      <p:pic>
        <p:nvPicPr>
          <p:cNvPr id="1026" name="Picture 2" descr="http://upload.wikimedia.org/wikipedia/commons/1/19/Watercyclesumm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26" y="1143000"/>
            <a:ext cx="6655189"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0" y="0"/>
            <a:ext cx="9144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600"/>
              </a:spcBef>
            </a:pPr>
            <a:r>
              <a:rPr lang="en-US" altLang="en-US" sz="3600" b="1" u="sng">
                <a:latin typeface="Calibri" pitchFamily="34" charset="0"/>
                <a:cs typeface="Calibri" pitchFamily="34" charset="0"/>
              </a:rPr>
              <a:t>Carbon cycle </a:t>
            </a:r>
            <a:r>
              <a:rPr lang="en-US" altLang="en-US" sz="3600">
                <a:latin typeface="Calibri" pitchFamily="34" charset="0"/>
                <a:cs typeface="Calibri" pitchFamily="34" charset="0"/>
              </a:rPr>
              <a:t>-</a:t>
            </a:r>
          </a:p>
          <a:p>
            <a:pPr eaLnBrk="1" hangingPunct="1">
              <a:spcBef>
                <a:spcPts val="600"/>
              </a:spcBef>
            </a:pPr>
            <a:r>
              <a:rPr lang="en-US" altLang="en-US" sz="3200">
                <a:latin typeface="Calibri" pitchFamily="34" charset="0"/>
                <a:cs typeface="Calibri" pitchFamily="34" charset="0"/>
              </a:rPr>
              <a:t>Photosynthesis and respiration cycle carbon and oxygen through the environment.</a:t>
            </a:r>
          </a:p>
        </p:txBody>
      </p:sp>
      <p:pic>
        <p:nvPicPr>
          <p:cNvPr id="33795" name="Picture 5" descr="Carbon%20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457200"/>
            <a:ext cx="3810000" cy="6400800"/>
          </a:xfrm>
        </p:spPr>
        <p:txBody>
          <a:bodyPr>
            <a:normAutofit/>
          </a:bodyPr>
          <a:lstStyle/>
          <a:p>
            <a:pPr eaLnBrk="1" fontAlgn="auto" hangingPunct="1">
              <a:spcAft>
                <a:spcPts val="0"/>
              </a:spcAft>
              <a:buFont typeface="Arial" panose="020B0604020202020204" pitchFamily="34" charset="0"/>
              <a:buChar char="•"/>
              <a:defRPr/>
            </a:pPr>
            <a:r>
              <a:rPr lang="en-US" sz="3600" b="1" u="sng" dirty="0" smtClean="0">
                <a:cs typeface="Calibri" pitchFamily="34" charset="0"/>
              </a:rPr>
              <a:t>Ecology- </a:t>
            </a:r>
            <a:r>
              <a:rPr lang="en-US" dirty="0" smtClean="0">
                <a:cs typeface="Calibri" pitchFamily="34" charset="0"/>
              </a:rPr>
              <a:t>the study of interactions between organisms and their environments</a:t>
            </a:r>
            <a:endParaRPr lang="en-US" sz="2500" dirty="0">
              <a:cs typeface="Calibri" pitchFamily="34" charset="0"/>
            </a:endParaRPr>
          </a:p>
          <a:p>
            <a:pPr eaLnBrk="1" fontAlgn="auto" hangingPunct="1">
              <a:spcAft>
                <a:spcPts val="0"/>
              </a:spcAft>
              <a:buFont typeface="Arial" panose="020B0604020202020204" pitchFamily="34" charset="0"/>
              <a:buChar char="•"/>
              <a:defRPr/>
            </a:pPr>
            <a:r>
              <a:rPr lang="en-US" sz="2500" dirty="0" smtClean="0">
                <a:cs typeface="Calibri" pitchFamily="34" charset="0"/>
              </a:rPr>
              <a:t>The environment is made up of two factors:</a:t>
            </a:r>
          </a:p>
          <a:p>
            <a:pPr lvl="1">
              <a:buFont typeface="Arial" panose="020B0604020202020204" pitchFamily="34" charset="0"/>
              <a:buChar char="•"/>
              <a:defRPr/>
            </a:pPr>
            <a:r>
              <a:rPr lang="en-US" b="1" u="sng" dirty="0" smtClean="0">
                <a:solidFill>
                  <a:schemeClr val="tx1"/>
                </a:solidFill>
                <a:cs typeface="Calibri" pitchFamily="34" charset="0"/>
              </a:rPr>
              <a:t>Biotic factors-</a:t>
            </a:r>
            <a:r>
              <a:rPr lang="en-US" u="sng" dirty="0" smtClean="0">
                <a:solidFill>
                  <a:schemeClr val="tx1"/>
                </a:solidFill>
                <a:cs typeface="Calibri" pitchFamily="34" charset="0"/>
              </a:rPr>
              <a:t> </a:t>
            </a:r>
            <a:r>
              <a:rPr lang="en-US" dirty="0" smtClean="0">
                <a:solidFill>
                  <a:schemeClr val="tx1"/>
                </a:solidFill>
                <a:cs typeface="Calibri" pitchFamily="34" charset="0"/>
              </a:rPr>
              <a:t>all living/once living organisms inhabiting the Earth</a:t>
            </a:r>
          </a:p>
          <a:p>
            <a:pPr lvl="1">
              <a:buFont typeface="Arial" panose="020B0604020202020204" pitchFamily="34" charset="0"/>
              <a:buChar char="•"/>
              <a:defRPr/>
            </a:pPr>
            <a:r>
              <a:rPr lang="en-US" b="1" u="sng" dirty="0" smtClean="0">
                <a:solidFill>
                  <a:schemeClr val="tx1"/>
                </a:solidFill>
                <a:cs typeface="Calibri" pitchFamily="34" charset="0"/>
              </a:rPr>
              <a:t>Abiotic factors- </a:t>
            </a:r>
            <a:r>
              <a:rPr lang="en-US" dirty="0" smtClean="0">
                <a:solidFill>
                  <a:schemeClr val="tx1"/>
                </a:solidFill>
                <a:cs typeface="Calibri" pitchFamily="34" charset="0"/>
              </a:rPr>
              <a:t>nonliving parts of the environment (i.e. temperature, soil, light, moisture, air currents)</a:t>
            </a:r>
          </a:p>
          <a:p>
            <a:pPr marL="0" indent="0" eaLnBrk="1" fontAlgn="auto" hangingPunct="1">
              <a:spcAft>
                <a:spcPts val="0"/>
              </a:spcAft>
              <a:buNone/>
              <a:defRPr/>
            </a:pPr>
            <a:endParaRPr lang="en-US" b="1" dirty="0" smtClean="0">
              <a:solidFill>
                <a:schemeClr val="accent1"/>
              </a:solidFill>
              <a:latin typeface="Comic Sans MS" pitchFamily="66" charset="0"/>
            </a:endParaRPr>
          </a:p>
        </p:txBody>
      </p:sp>
      <p:pic>
        <p:nvPicPr>
          <p:cNvPr id="6148" name="Picture 4" descr="http://floydmiddle.typepad.com/.a/6a00d83452932669e201761753f0dc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7200"/>
            <a:ext cx="5123935" cy="5658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0"/>
            <a:ext cx="9144000" cy="3108325"/>
          </a:xfrm>
          <a:prstGeom prst="rect">
            <a:avLst/>
          </a:prstGeom>
          <a:noFill/>
          <a:ln w="9525">
            <a:noFill/>
            <a:miter lim="800000"/>
            <a:headEnd/>
            <a:tailEnd/>
          </a:ln>
        </p:spPr>
        <p:txBody>
          <a:bodyPr>
            <a:spAutoFit/>
          </a:bodyPr>
          <a:lstStyle/>
          <a:p>
            <a:pPr>
              <a:spcBef>
                <a:spcPts val="600"/>
              </a:spcBef>
              <a:defRPr/>
            </a:pPr>
            <a:r>
              <a:rPr lang="en-US" sz="3600" b="1" u="sng" dirty="0">
                <a:latin typeface="Calibri" pitchFamily="34" charset="0"/>
                <a:cs typeface="Calibri" pitchFamily="34" charset="0"/>
              </a:rPr>
              <a:t>Nitrogen cycle </a:t>
            </a:r>
            <a:r>
              <a:rPr lang="en-US" sz="3600" dirty="0">
                <a:latin typeface="Calibri" pitchFamily="34" charset="0"/>
                <a:cs typeface="Calibri" pitchFamily="34" charset="0"/>
              </a:rPr>
              <a:t>-</a:t>
            </a:r>
            <a:r>
              <a:rPr lang="en-US" sz="3600" b="1" dirty="0">
                <a:latin typeface="Calibri" pitchFamily="34" charset="0"/>
                <a:cs typeface="Calibri" pitchFamily="34" charset="0"/>
              </a:rPr>
              <a:t> </a:t>
            </a:r>
          </a:p>
          <a:p>
            <a:pPr marL="514350" indent="-514350">
              <a:spcBef>
                <a:spcPts val="600"/>
              </a:spcBef>
              <a:buFont typeface="Arial" pitchFamily="34" charset="0"/>
              <a:buChar char="•"/>
              <a:defRPr/>
            </a:pPr>
            <a:r>
              <a:rPr lang="en-US" sz="2800" dirty="0">
                <a:latin typeface="Calibri" pitchFamily="34" charset="0"/>
                <a:cs typeface="Calibri" pitchFamily="34" charset="0"/>
              </a:rPr>
              <a:t>Atmospheric nitrogen (N</a:t>
            </a:r>
            <a:r>
              <a:rPr lang="en-US" sz="2800" baseline="-25000" dirty="0">
                <a:latin typeface="Calibri" pitchFamily="34" charset="0"/>
                <a:cs typeface="Calibri" pitchFamily="34" charset="0"/>
              </a:rPr>
              <a:t>2</a:t>
            </a:r>
            <a:r>
              <a:rPr lang="en-US" sz="2800" dirty="0">
                <a:latin typeface="Calibri" pitchFamily="34" charset="0"/>
                <a:cs typeface="Calibri" pitchFamily="34" charset="0"/>
              </a:rPr>
              <a:t>) makes up nearly 80% of air. </a:t>
            </a:r>
          </a:p>
          <a:p>
            <a:pPr marL="514350" indent="-514350">
              <a:spcBef>
                <a:spcPts val="600"/>
              </a:spcBef>
              <a:buFont typeface="Arial" pitchFamily="34" charset="0"/>
              <a:buChar char="•"/>
              <a:defRPr/>
            </a:pPr>
            <a:r>
              <a:rPr lang="en-US" sz="2800" dirty="0">
                <a:latin typeface="Calibri" pitchFamily="34" charset="0"/>
                <a:cs typeface="Calibri" pitchFamily="34" charset="0"/>
              </a:rPr>
              <a:t>Organisms can not use it in that form.</a:t>
            </a:r>
          </a:p>
          <a:p>
            <a:pPr marL="514350" indent="-514350">
              <a:spcBef>
                <a:spcPts val="600"/>
              </a:spcBef>
              <a:buFont typeface="Arial" pitchFamily="34" charset="0"/>
              <a:buChar char="•"/>
              <a:defRPr/>
            </a:pPr>
            <a:r>
              <a:rPr lang="en-US" sz="2800" dirty="0">
                <a:latin typeface="Calibri" pitchFamily="34" charset="0"/>
                <a:cs typeface="Calibri" pitchFamily="34" charset="0"/>
              </a:rPr>
              <a:t>Lightning and bacteria convert nitrogen into usable forms.</a:t>
            </a:r>
          </a:p>
          <a:p>
            <a:pPr marL="514350" indent="-514350">
              <a:spcBef>
                <a:spcPts val="600"/>
              </a:spcBef>
              <a:buFont typeface="Arial" pitchFamily="34" charset="0"/>
              <a:buChar char="•"/>
              <a:defRPr/>
            </a:pPr>
            <a:r>
              <a:rPr lang="en-US" sz="2800" dirty="0">
                <a:latin typeface="Calibri" pitchFamily="34" charset="0"/>
                <a:cs typeface="Calibri" pitchFamily="34" charset="0"/>
              </a:rPr>
              <a:t>Nitrogen fixation-convert atmospheric nitrogen (N</a:t>
            </a:r>
            <a:r>
              <a:rPr lang="en-US" sz="2800" baseline="-25000" dirty="0">
                <a:latin typeface="Calibri" pitchFamily="34" charset="0"/>
                <a:cs typeface="Calibri" pitchFamily="34" charset="0"/>
              </a:rPr>
              <a:t>2</a:t>
            </a:r>
            <a:r>
              <a:rPr lang="en-US" sz="2800" dirty="0">
                <a:latin typeface="Calibri" pitchFamily="34" charset="0"/>
                <a:cs typeface="Calibri" pitchFamily="34" charset="0"/>
              </a:rPr>
              <a:t>) into ammonium (NH</a:t>
            </a:r>
            <a:r>
              <a:rPr lang="en-US" sz="2800" baseline="-25000" dirty="0">
                <a:latin typeface="Calibri" pitchFamily="34" charset="0"/>
                <a:cs typeface="Calibri" pitchFamily="34" charset="0"/>
              </a:rPr>
              <a:t>4</a:t>
            </a:r>
            <a:r>
              <a:rPr lang="en-US" sz="2800" baseline="30000" dirty="0">
                <a:latin typeface="Calibri" pitchFamily="34" charset="0"/>
                <a:cs typeface="Calibri" pitchFamily="34" charset="0"/>
              </a:rPr>
              <a:t>+</a:t>
            </a:r>
            <a:r>
              <a:rPr lang="en-US" sz="2800" dirty="0">
                <a:latin typeface="Calibri" pitchFamily="34" charset="0"/>
                <a:cs typeface="Calibri" pitchFamily="34" charset="0"/>
              </a:rPr>
              <a:t>) which can be used</a:t>
            </a:r>
          </a:p>
        </p:txBody>
      </p:sp>
      <p:pic>
        <p:nvPicPr>
          <p:cNvPr id="34819" name="Picture 4" descr="ni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0471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6">
                                            <p:txEl>
                                              <p:pRg st="1" end="1"/>
                                            </p:txEl>
                                          </p:spTgt>
                                        </p:tgtEl>
                                        <p:attrNameLst>
                                          <p:attrName>style.visibility</p:attrName>
                                        </p:attrNameLst>
                                      </p:cBhvr>
                                      <p:to>
                                        <p:strVal val="visible"/>
                                      </p:to>
                                    </p:set>
                                    <p:animEffect transition="in" filter="blinds(horizontal)">
                                      <p:cBhvr>
                                        <p:cTn id="7" dur="500"/>
                                        <p:tgtEl>
                                          <p:spTgt spid="778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826">
                                            <p:txEl>
                                              <p:pRg st="2" end="2"/>
                                            </p:txEl>
                                          </p:spTgt>
                                        </p:tgtEl>
                                        <p:attrNameLst>
                                          <p:attrName>style.visibility</p:attrName>
                                        </p:attrNameLst>
                                      </p:cBhvr>
                                      <p:to>
                                        <p:strVal val="visible"/>
                                      </p:to>
                                    </p:set>
                                    <p:animEffect transition="in" filter="blinds(horizontal)">
                                      <p:cBhvr>
                                        <p:cTn id="12" dur="500"/>
                                        <p:tgtEl>
                                          <p:spTgt spid="7782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7826">
                                            <p:txEl>
                                              <p:pRg st="3" end="3"/>
                                            </p:txEl>
                                          </p:spTgt>
                                        </p:tgtEl>
                                        <p:attrNameLst>
                                          <p:attrName>style.visibility</p:attrName>
                                        </p:attrNameLst>
                                      </p:cBhvr>
                                      <p:to>
                                        <p:strVal val="visible"/>
                                      </p:to>
                                    </p:set>
                                    <p:animEffect transition="in" filter="blinds(horizontal)">
                                      <p:cBhvr>
                                        <p:cTn id="17" dur="500"/>
                                        <p:tgtEl>
                                          <p:spTgt spid="7782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7826">
                                            <p:txEl>
                                              <p:pRg st="4" end="4"/>
                                            </p:txEl>
                                          </p:spTgt>
                                        </p:tgtEl>
                                        <p:attrNameLst>
                                          <p:attrName>style.visibility</p:attrName>
                                        </p:attrNameLst>
                                      </p:cBhvr>
                                      <p:to>
                                        <p:strVal val="visible"/>
                                      </p:to>
                                    </p:set>
                                    <p:animEffect transition="in" filter="blinds(horizontal)">
                                      <p:cBhvr>
                                        <p:cTn id="22" dur="500"/>
                                        <p:tgtEl>
                                          <p:spTgt spid="778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sz="half" idx="1"/>
          </p:nvPr>
        </p:nvSpPr>
        <p:spPr>
          <a:xfrm>
            <a:off x="0" y="0"/>
            <a:ext cx="4648200" cy="6858000"/>
          </a:xfrm>
        </p:spPr>
        <p:txBody>
          <a:bodyPr>
            <a:normAutofit lnSpcReduction="10000"/>
          </a:bodyPr>
          <a:lstStyle/>
          <a:p>
            <a:pPr marL="0" indent="0" eaLnBrk="1" fontAlgn="auto" hangingPunct="1">
              <a:spcAft>
                <a:spcPts val="0"/>
              </a:spcAft>
              <a:buNone/>
              <a:defRPr/>
            </a:pPr>
            <a:r>
              <a:rPr lang="en-US" sz="3600" b="1" u="sng" dirty="0" smtClean="0">
                <a:cs typeface="Calibri" pitchFamily="34" charset="0"/>
              </a:rPr>
              <a:t>Land Biomes</a:t>
            </a:r>
          </a:p>
          <a:p>
            <a:pPr marL="274320" indent="-274320" eaLnBrk="1" fontAlgn="auto" hangingPunct="1">
              <a:spcAft>
                <a:spcPts val="0"/>
              </a:spcAft>
              <a:buFont typeface="Wingdings 2"/>
              <a:buChar char=""/>
              <a:defRPr/>
            </a:pPr>
            <a:r>
              <a:rPr lang="en-US" sz="3200" b="1" u="sng" dirty="0" smtClean="0">
                <a:cs typeface="Calibri" pitchFamily="34" charset="0"/>
              </a:rPr>
              <a:t>Biome-</a:t>
            </a:r>
            <a:r>
              <a:rPr lang="en-US" sz="3200" dirty="0" smtClean="0">
                <a:cs typeface="Calibri" pitchFamily="34" charset="0"/>
              </a:rPr>
              <a:t> geographic areas that have similar climates and ecosystems</a:t>
            </a:r>
          </a:p>
          <a:p>
            <a:pPr marL="274320" indent="-274320" eaLnBrk="1" fontAlgn="auto" hangingPunct="1">
              <a:spcAft>
                <a:spcPts val="0"/>
              </a:spcAft>
              <a:buFont typeface="Wingdings 2"/>
              <a:buChar char=""/>
              <a:defRPr/>
            </a:pPr>
            <a:r>
              <a:rPr lang="en-US" sz="3200" dirty="0" smtClean="0">
                <a:cs typeface="Calibri" pitchFamily="34" charset="0"/>
              </a:rPr>
              <a:t>The 6 most common biomes are:</a:t>
            </a:r>
          </a:p>
          <a:p>
            <a:pPr marL="640080" lvl="1" indent="-274320" eaLnBrk="1" fontAlgn="auto" hangingPunct="1">
              <a:spcAft>
                <a:spcPts val="0"/>
              </a:spcAft>
              <a:buClr>
                <a:schemeClr val="accent2">
                  <a:shade val="75000"/>
                </a:schemeClr>
              </a:buClr>
              <a:buFont typeface="Wingdings 2"/>
              <a:buChar char=""/>
              <a:defRPr/>
            </a:pPr>
            <a:r>
              <a:rPr lang="en-US" sz="2800" dirty="0" smtClean="0">
                <a:cs typeface="Calibri" pitchFamily="34" charset="0"/>
              </a:rPr>
              <a:t>Tundra</a:t>
            </a:r>
          </a:p>
          <a:p>
            <a:pPr marL="640080" lvl="1" indent="-274320" eaLnBrk="1" fontAlgn="auto" hangingPunct="1">
              <a:spcAft>
                <a:spcPts val="0"/>
              </a:spcAft>
              <a:buClr>
                <a:schemeClr val="accent2">
                  <a:shade val="75000"/>
                </a:schemeClr>
              </a:buClr>
              <a:buFont typeface="Wingdings 2"/>
              <a:buChar char=""/>
              <a:defRPr/>
            </a:pPr>
            <a:r>
              <a:rPr lang="en-US" sz="2800" dirty="0" smtClean="0">
                <a:cs typeface="Calibri" pitchFamily="34" charset="0"/>
              </a:rPr>
              <a:t>Taiga</a:t>
            </a:r>
          </a:p>
          <a:p>
            <a:pPr marL="640080" lvl="1" indent="-274320" eaLnBrk="1" fontAlgn="auto" hangingPunct="1">
              <a:spcAft>
                <a:spcPts val="0"/>
              </a:spcAft>
              <a:buClr>
                <a:schemeClr val="accent2">
                  <a:shade val="75000"/>
                </a:schemeClr>
              </a:buClr>
              <a:buFont typeface="Wingdings 2"/>
              <a:buChar char=""/>
              <a:defRPr/>
            </a:pPr>
            <a:r>
              <a:rPr lang="en-US" sz="2800" dirty="0" smtClean="0">
                <a:cs typeface="Calibri" pitchFamily="34" charset="0"/>
              </a:rPr>
              <a:t>Temperate Deciduous Forest</a:t>
            </a:r>
          </a:p>
          <a:p>
            <a:pPr marL="640080" lvl="1" indent="-274320" eaLnBrk="1" fontAlgn="auto" hangingPunct="1">
              <a:spcAft>
                <a:spcPts val="0"/>
              </a:spcAft>
              <a:buClr>
                <a:schemeClr val="accent2">
                  <a:shade val="75000"/>
                </a:schemeClr>
              </a:buClr>
              <a:buFont typeface="Wingdings 2"/>
              <a:buChar char=""/>
              <a:defRPr/>
            </a:pPr>
            <a:r>
              <a:rPr lang="en-US" sz="2800" dirty="0" smtClean="0">
                <a:cs typeface="Calibri" pitchFamily="34" charset="0"/>
              </a:rPr>
              <a:t>Tropical Rain Forest</a:t>
            </a:r>
          </a:p>
          <a:p>
            <a:pPr marL="640080" lvl="1" indent="-274320" eaLnBrk="1" fontAlgn="auto" hangingPunct="1">
              <a:spcAft>
                <a:spcPts val="0"/>
              </a:spcAft>
              <a:buClr>
                <a:schemeClr val="accent2">
                  <a:shade val="75000"/>
                </a:schemeClr>
              </a:buClr>
              <a:buFont typeface="Wingdings 2"/>
              <a:buChar char=""/>
              <a:defRPr/>
            </a:pPr>
            <a:r>
              <a:rPr lang="en-US" sz="2800" dirty="0" smtClean="0">
                <a:cs typeface="Calibri" pitchFamily="34" charset="0"/>
              </a:rPr>
              <a:t>Grassland </a:t>
            </a:r>
          </a:p>
          <a:p>
            <a:pPr marL="640080" lvl="1" indent="-274320" eaLnBrk="1" fontAlgn="auto" hangingPunct="1">
              <a:spcAft>
                <a:spcPts val="0"/>
              </a:spcAft>
              <a:buClr>
                <a:schemeClr val="accent2">
                  <a:shade val="75000"/>
                </a:schemeClr>
              </a:buClr>
              <a:buFont typeface="Wingdings 2"/>
              <a:buChar char=""/>
              <a:defRPr/>
            </a:pPr>
            <a:r>
              <a:rPr lang="en-US" sz="2800" dirty="0" smtClean="0">
                <a:cs typeface="Calibri" pitchFamily="34" charset="0"/>
              </a:rPr>
              <a:t>Desert</a:t>
            </a:r>
          </a:p>
        </p:txBody>
      </p:sp>
      <p:pic>
        <p:nvPicPr>
          <p:cNvPr id="13315" name="Picture 7" descr="map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1981200"/>
            <a:ext cx="4059238" cy="2732179"/>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7" dur="500"/>
                                        <p:tgtEl>
                                          <p:spTgt spid="47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2" dur="500"/>
                                        <p:tgtEl>
                                          <p:spTgt spid="47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17" dur="500"/>
                                        <p:tgtEl>
                                          <p:spTgt spid="471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2" dur="500"/>
                                        <p:tgtEl>
                                          <p:spTgt spid="471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7" dur="500"/>
                                        <p:tgtEl>
                                          <p:spTgt spid="471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32" dur="500"/>
                                        <p:tgtEl>
                                          <p:spTgt spid="4710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7107">
                                            <p:txEl>
                                              <p:pRg st="7" end="7"/>
                                            </p:txEl>
                                          </p:spTgt>
                                        </p:tgtEl>
                                        <p:attrNameLst>
                                          <p:attrName>style.visibility</p:attrName>
                                        </p:attrNameLst>
                                      </p:cBhvr>
                                      <p:to>
                                        <p:strVal val="visible"/>
                                      </p:to>
                                    </p:set>
                                    <p:animEffect transition="in" filter="blinds(horizontal)">
                                      <p:cBhvr>
                                        <p:cTn id="37" dur="500"/>
                                        <p:tgtEl>
                                          <p:spTgt spid="4710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7107">
                                            <p:txEl>
                                              <p:pRg st="8" end="8"/>
                                            </p:txEl>
                                          </p:spTgt>
                                        </p:tgtEl>
                                        <p:attrNameLst>
                                          <p:attrName>style.visibility</p:attrName>
                                        </p:attrNameLst>
                                      </p:cBhvr>
                                      <p:to>
                                        <p:strVal val="visible"/>
                                      </p:to>
                                    </p:set>
                                    <p:animEffect transition="in" filter="blinds(horizontal)">
                                      <p:cBhvr>
                                        <p:cTn id="42" dur="500"/>
                                        <p:tgtEl>
                                          <p:spTgt spid="4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3886200" y="6019800"/>
            <a:ext cx="2057400" cy="838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23" name="Text Box 3"/>
          <p:cNvSpPr txBox="1">
            <a:spLocks noChangeArrowheads="1"/>
          </p:cNvSpPr>
          <p:nvPr/>
        </p:nvSpPr>
        <p:spPr bwMode="auto">
          <a:xfrm>
            <a:off x="3886200" y="6096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chemeClr val="accent1"/>
                </a:solidFill>
                <a:latin typeface="Comic Sans MS" pitchFamily="66" charset="0"/>
                <a:hlinkClick r:id="rId3" action="ppaction://hlinksldjump"/>
              </a:rPr>
              <a:t>Organism</a:t>
            </a:r>
            <a:endParaRPr lang="en-US" altLang="en-US" sz="3200">
              <a:solidFill>
                <a:schemeClr val="accent1"/>
              </a:solidFill>
              <a:latin typeface="Comic Sans MS" pitchFamily="66" charset="0"/>
            </a:endParaRPr>
          </a:p>
        </p:txBody>
      </p:sp>
      <p:sp>
        <p:nvSpPr>
          <p:cNvPr id="7172" name="Line 4"/>
          <p:cNvSpPr>
            <a:spLocks noChangeShapeType="1"/>
          </p:cNvSpPr>
          <p:nvPr/>
        </p:nvSpPr>
        <p:spPr bwMode="auto">
          <a:xfrm rot="10591249" flipV="1">
            <a:off x="4876800" y="5638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 name="Oval 5"/>
          <p:cNvSpPr>
            <a:spLocks noChangeArrowheads="1"/>
          </p:cNvSpPr>
          <p:nvPr/>
        </p:nvSpPr>
        <p:spPr bwMode="auto">
          <a:xfrm flipV="1">
            <a:off x="3124200" y="4800600"/>
            <a:ext cx="3505200" cy="838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26" name="Text Box 6"/>
          <p:cNvSpPr txBox="1">
            <a:spLocks noChangeArrowheads="1"/>
          </p:cNvSpPr>
          <p:nvPr/>
        </p:nvSpPr>
        <p:spPr bwMode="auto">
          <a:xfrm>
            <a:off x="3810000" y="49530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600" dirty="0">
                <a:solidFill>
                  <a:schemeClr val="accent1"/>
                </a:solidFill>
                <a:latin typeface="Comic Sans MS" pitchFamily="66" charset="0"/>
                <a:hlinkClick r:id="rId4" action="ppaction://hlinksldjump"/>
              </a:rPr>
              <a:t>Population</a:t>
            </a:r>
            <a:endParaRPr lang="en-US" altLang="en-US" sz="3600" dirty="0">
              <a:solidFill>
                <a:schemeClr val="accent1"/>
              </a:solidFill>
              <a:latin typeface="Comic Sans MS" pitchFamily="66" charset="0"/>
            </a:endParaRPr>
          </a:p>
        </p:txBody>
      </p:sp>
      <p:sp>
        <p:nvSpPr>
          <p:cNvPr id="7175" name="Line 9"/>
          <p:cNvSpPr>
            <a:spLocks noChangeShapeType="1"/>
          </p:cNvSpPr>
          <p:nvPr/>
        </p:nvSpPr>
        <p:spPr bwMode="auto">
          <a:xfrm rot="10851328" flipV="1">
            <a:off x="4875213" y="4341813"/>
            <a:ext cx="1587"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Line 10"/>
          <p:cNvSpPr>
            <a:spLocks noChangeShapeType="1"/>
          </p:cNvSpPr>
          <p:nvPr/>
        </p:nvSpPr>
        <p:spPr bwMode="auto">
          <a:xfrm rot="10800000" flipV="1">
            <a:off x="4800600" y="2971800"/>
            <a:ext cx="1588"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Oval 12"/>
          <p:cNvSpPr>
            <a:spLocks noChangeArrowheads="1"/>
          </p:cNvSpPr>
          <p:nvPr/>
        </p:nvSpPr>
        <p:spPr bwMode="auto">
          <a:xfrm flipV="1">
            <a:off x="2438400" y="3352800"/>
            <a:ext cx="4572000" cy="990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0" name="Oval 13"/>
          <p:cNvSpPr>
            <a:spLocks noChangeArrowheads="1"/>
          </p:cNvSpPr>
          <p:nvPr/>
        </p:nvSpPr>
        <p:spPr bwMode="auto">
          <a:xfrm flipV="1">
            <a:off x="1828800" y="1905000"/>
            <a:ext cx="5867400" cy="99060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sp>
        <p:nvSpPr>
          <p:cNvPr id="5131" name="Oval 14"/>
          <p:cNvSpPr>
            <a:spLocks noChangeArrowheads="1"/>
          </p:cNvSpPr>
          <p:nvPr/>
        </p:nvSpPr>
        <p:spPr bwMode="auto">
          <a:xfrm flipV="1">
            <a:off x="762000" y="0"/>
            <a:ext cx="8077200" cy="137160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a:p>
        </p:txBody>
      </p:sp>
      <p:sp>
        <p:nvSpPr>
          <p:cNvPr id="7180" name="Line 15"/>
          <p:cNvSpPr>
            <a:spLocks noChangeShapeType="1"/>
          </p:cNvSpPr>
          <p:nvPr/>
        </p:nvSpPr>
        <p:spPr bwMode="auto">
          <a:xfrm rot="-10188460" flipH="1" flipV="1">
            <a:off x="4870450" y="1452563"/>
            <a:ext cx="74613"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Text Box 16"/>
          <p:cNvSpPr txBox="1">
            <a:spLocks noChangeArrowheads="1"/>
          </p:cNvSpPr>
          <p:nvPr/>
        </p:nvSpPr>
        <p:spPr bwMode="auto">
          <a:xfrm>
            <a:off x="3429000" y="35814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4000">
                <a:solidFill>
                  <a:schemeClr val="accent1"/>
                </a:solidFill>
                <a:latin typeface="Comic Sans MS" pitchFamily="66" charset="0"/>
                <a:hlinkClick r:id="rId5" action="ppaction://hlinksldjump"/>
              </a:rPr>
              <a:t>Community</a:t>
            </a:r>
            <a:endParaRPr lang="en-US" altLang="en-US" sz="4000">
              <a:solidFill>
                <a:schemeClr val="accent1"/>
              </a:solidFill>
              <a:latin typeface="Comic Sans MS" pitchFamily="66" charset="0"/>
            </a:endParaRPr>
          </a:p>
        </p:txBody>
      </p:sp>
      <p:sp>
        <p:nvSpPr>
          <p:cNvPr id="5134" name="Text Box 18"/>
          <p:cNvSpPr txBox="1">
            <a:spLocks noChangeArrowheads="1"/>
          </p:cNvSpPr>
          <p:nvPr/>
        </p:nvSpPr>
        <p:spPr bwMode="auto">
          <a:xfrm>
            <a:off x="3036439" y="255233"/>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5400" dirty="0">
                <a:latin typeface="Comic Sans MS" pitchFamily="66" charset="0"/>
                <a:hlinkClick r:id="rId6" action="ppaction://hlinksldjump"/>
              </a:rPr>
              <a:t>Biosphere</a:t>
            </a:r>
            <a:endParaRPr lang="en-US" altLang="en-US" sz="5400" dirty="0">
              <a:latin typeface="Comic Sans MS" pitchFamily="66" charset="0"/>
            </a:endParaRPr>
          </a:p>
        </p:txBody>
      </p:sp>
      <p:sp>
        <p:nvSpPr>
          <p:cNvPr id="5135" name="Text Box 19"/>
          <p:cNvSpPr txBox="1">
            <a:spLocks noChangeArrowheads="1"/>
          </p:cNvSpPr>
          <p:nvPr/>
        </p:nvSpPr>
        <p:spPr bwMode="auto">
          <a:xfrm>
            <a:off x="3276600" y="2057400"/>
            <a:ext cx="297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4400" dirty="0">
                <a:solidFill>
                  <a:schemeClr val="accent1"/>
                </a:solidFill>
                <a:latin typeface="Comic Sans MS" pitchFamily="66" charset="0"/>
                <a:hlinkClick r:id="rId7" action="ppaction://hlinksldjump"/>
              </a:rPr>
              <a:t>Ecosystem</a:t>
            </a:r>
            <a:endParaRPr lang="en-US" altLang="en-US" sz="4400" dirty="0">
              <a:solidFill>
                <a:schemeClr val="accent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linds(horizontal)">
                                      <p:cBhvr>
                                        <p:cTn id="12" dur="500"/>
                                        <p:tgtEl>
                                          <p:spTgt spid="5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33"/>
                                        </p:tgtEl>
                                        <p:attrNameLst>
                                          <p:attrName>style.visibility</p:attrName>
                                        </p:attrNameLst>
                                      </p:cBhvr>
                                      <p:to>
                                        <p:strVal val="visible"/>
                                      </p:to>
                                    </p:set>
                                    <p:animEffect transition="in" filter="blinds(horizontal)">
                                      <p:cBhvr>
                                        <p:cTn id="17" dur="500"/>
                                        <p:tgtEl>
                                          <p:spTgt spid="5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35"/>
                                        </p:tgtEl>
                                        <p:attrNameLst>
                                          <p:attrName>style.visibility</p:attrName>
                                        </p:attrNameLst>
                                      </p:cBhvr>
                                      <p:to>
                                        <p:strVal val="visible"/>
                                      </p:to>
                                    </p:set>
                                    <p:animEffect transition="in" filter="blinds(horizontal)">
                                      <p:cBhvr>
                                        <p:cTn id="22" dur="500"/>
                                        <p:tgtEl>
                                          <p:spTgt spid="51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34"/>
                                        </p:tgtEl>
                                        <p:attrNameLst>
                                          <p:attrName>style.visibility</p:attrName>
                                        </p:attrNameLst>
                                      </p:cBhvr>
                                      <p:to>
                                        <p:strVal val="visible"/>
                                      </p:to>
                                    </p:set>
                                    <p:animEffect transition="in" filter="blinds(horizontal)">
                                      <p:cBhvr>
                                        <p:cTn id="27"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6" grpId="0"/>
      <p:bldP spid="5133" grpId="0"/>
      <p:bldP spid="5134" grpId="0"/>
      <p:bldP spid="51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600">
              <a:solidFill>
                <a:schemeClr val="bg1"/>
              </a:solidFill>
              <a:latin typeface="Comic Sans MS" pitchFamily="66" charset="0"/>
            </a:endParaRPr>
          </a:p>
        </p:txBody>
      </p:sp>
      <p:sp>
        <p:nvSpPr>
          <p:cNvPr id="6147" name="Text Box 3"/>
          <p:cNvSpPr txBox="1">
            <a:spLocks noChangeArrowheads="1"/>
          </p:cNvSpPr>
          <p:nvPr/>
        </p:nvSpPr>
        <p:spPr bwMode="auto">
          <a:xfrm>
            <a:off x="0" y="381000"/>
            <a:ext cx="8763000" cy="1969770"/>
          </a:xfrm>
          <a:prstGeom prst="rect">
            <a:avLst/>
          </a:prstGeom>
          <a:noFill/>
          <a:ln w="9525">
            <a:noFill/>
            <a:miter lim="800000"/>
            <a:headEnd/>
            <a:tailEnd/>
          </a:ln>
        </p:spPr>
        <p:txBody>
          <a:bodyPr>
            <a:spAutoFit/>
          </a:bodyPr>
          <a:lstStyle/>
          <a:p>
            <a:pPr>
              <a:spcBef>
                <a:spcPts val="600"/>
              </a:spcBef>
              <a:defRPr/>
            </a:pPr>
            <a:r>
              <a:rPr lang="en-US" sz="2800" b="1" u="sng" dirty="0" smtClean="0">
                <a:latin typeface="Calibri" pitchFamily="34" charset="0"/>
                <a:cs typeface="Calibri" pitchFamily="34" charset="0"/>
              </a:rPr>
              <a:t>Organism</a:t>
            </a:r>
            <a:endParaRPr lang="en-US" sz="2800" b="1" u="sng" dirty="0">
              <a:latin typeface="Calibri" pitchFamily="34" charset="0"/>
              <a:cs typeface="Calibri" pitchFamily="34" charset="0"/>
            </a:endParaRPr>
          </a:p>
          <a:p>
            <a:pPr indent="-457200">
              <a:spcBef>
                <a:spcPts val="600"/>
              </a:spcBef>
              <a:defRPr/>
            </a:pPr>
            <a:r>
              <a:rPr lang="en-US" sz="2800" dirty="0" smtClean="0">
                <a:latin typeface="Calibri" pitchFamily="34" charset="0"/>
                <a:cs typeface="Calibri" pitchFamily="34" charset="0"/>
              </a:rPr>
              <a:t>Anything exhibiting </a:t>
            </a:r>
            <a:r>
              <a:rPr lang="en-US" sz="2800" dirty="0">
                <a:latin typeface="Calibri" pitchFamily="34" charset="0"/>
                <a:cs typeface="Calibri" pitchFamily="34" charset="0"/>
              </a:rPr>
              <a:t>all of the characteristics of </a:t>
            </a:r>
            <a:r>
              <a:rPr lang="en-US" sz="2800" dirty="0" smtClean="0">
                <a:latin typeface="Calibri" pitchFamily="34" charset="0"/>
                <a:cs typeface="Calibri" pitchFamily="34" charset="0"/>
              </a:rPr>
              <a:t>life as an </a:t>
            </a:r>
            <a:r>
              <a:rPr lang="en-US" sz="2800" dirty="0">
                <a:latin typeface="Calibri" pitchFamily="34" charset="0"/>
                <a:cs typeface="Calibri" pitchFamily="34" charset="0"/>
              </a:rPr>
              <a:t>individual.</a:t>
            </a:r>
          </a:p>
          <a:p>
            <a:pPr lvl="2" indent="-457200">
              <a:spcBef>
                <a:spcPts val="600"/>
              </a:spcBef>
              <a:buFont typeface="Arial" pitchFamily="34" charset="0"/>
              <a:buChar char="•"/>
              <a:defRPr/>
            </a:pPr>
            <a:r>
              <a:rPr lang="en-US" sz="2800" dirty="0">
                <a:latin typeface="Calibri" pitchFamily="34" charset="0"/>
                <a:cs typeface="Calibri" pitchFamily="34" charset="0"/>
              </a:rPr>
              <a:t>The lowest level of </a:t>
            </a:r>
            <a:r>
              <a:rPr lang="en-US" sz="2800" dirty="0" smtClean="0">
                <a:latin typeface="Calibri" pitchFamily="34" charset="0"/>
                <a:cs typeface="Calibri" pitchFamily="34" charset="0"/>
              </a:rPr>
              <a:t>organization in ecology</a:t>
            </a:r>
            <a:endParaRPr lang="en-US" sz="2800" dirty="0">
              <a:latin typeface="Calibri" pitchFamily="34" charset="0"/>
              <a:cs typeface="Calibri" pitchFamily="34" charset="0"/>
            </a:endParaRPr>
          </a:p>
        </p:txBody>
      </p:sp>
      <p:pic>
        <p:nvPicPr>
          <p:cNvPr id="8199" name="Picture 7" descr="http://th02.deviantart.net/fs70/PRE/i/2010/165/f/e/Fly__lateral_view_by_js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156104" cy="3816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600">
              <a:solidFill>
                <a:schemeClr val="bg1"/>
              </a:solidFill>
              <a:latin typeface="Comic Sans MS" pitchFamily="66" charset="0"/>
            </a:endParaRPr>
          </a:p>
        </p:txBody>
      </p:sp>
      <p:sp>
        <p:nvSpPr>
          <p:cNvPr id="9219" name="Text Box 3"/>
          <p:cNvSpPr txBox="1">
            <a:spLocks noChangeArrowheads="1"/>
          </p:cNvSpPr>
          <p:nvPr/>
        </p:nvSpPr>
        <p:spPr bwMode="auto">
          <a:xfrm>
            <a:off x="228600" y="146482"/>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u="sng" dirty="0" smtClean="0">
                <a:latin typeface="Calibri" pitchFamily="34" charset="0"/>
                <a:cs typeface="Calibri" pitchFamily="34" charset="0"/>
              </a:rPr>
              <a:t>Population </a:t>
            </a:r>
            <a:endParaRPr lang="en-US" altLang="en-US" sz="3600" b="1" u="sng" dirty="0">
              <a:latin typeface="Calibri" pitchFamily="34" charset="0"/>
              <a:cs typeface="Calibri" pitchFamily="34" charset="0"/>
            </a:endParaRPr>
          </a:p>
          <a:p>
            <a:pPr eaLnBrk="1" hangingPunct="1"/>
            <a:r>
              <a:rPr lang="en-US" altLang="en-US" sz="3600" dirty="0">
                <a:latin typeface="Calibri" pitchFamily="34" charset="0"/>
                <a:cs typeface="Calibri" pitchFamily="34" charset="0"/>
              </a:rPr>
              <a:t>a group of </a:t>
            </a:r>
            <a:r>
              <a:rPr lang="en-US" altLang="en-US" sz="3600" dirty="0" smtClean="0">
                <a:latin typeface="Calibri" pitchFamily="34" charset="0"/>
                <a:cs typeface="Calibri" pitchFamily="34" charset="0"/>
              </a:rPr>
              <a:t>individual organisms </a:t>
            </a:r>
            <a:r>
              <a:rPr lang="en-US" altLang="en-US" sz="3600" u="sng" dirty="0">
                <a:latin typeface="Calibri" pitchFamily="34" charset="0"/>
                <a:cs typeface="Calibri" pitchFamily="34" charset="0"/>
              </a:rPr>
              <a:t>of one species</a:t>
            </a:r>
            <a:r>
              <a:rPr lang="en-US" altLang="en-US" sz="3600" dirty="0">
                <a:latin typeface="Calibri" pitchFamily="34" charset="0"/>
                <a:cs typeface="Calibri" pitchFamily="34" charset="0"/>
              </a:rPr>
              <a:t> living in the same place at the same </a:t>
            </a:r>
            <a:r>
              <a:rPr lang="en-US" altLang="en-US" sz="3600" dirty="0" smtClean="0">
                <a:latin typeface="Calibri" pitchFamily="34" charset="0"/>
                <a:cs typeface="Calibri" pitchFamily="34" charset="0"/>
              </a:rPr>
              <a:t>with the ability to interbreed.</a:t>
            </a:r>
            <a:endParaRPr lang="en-US" altLang="en-US" sz="3600" dirty="0">
              <a:latin typeface="Calibri" pitchFamily="34" charset="0"/>
              <a:cs typeface="Calibri" pitchFamily="34" charset="0"/>
            </a:endParaRPr>
          </a:p>
        </p:txBody>
      </p:sp>
      <p:pic>
        <p:nvPicPr>
          <p:cNvPr id="9223" name="Picture 7" descr="A swarm of non-biting midge f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14663"/>
            <a:ext cx="6096000" cy="3762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600">
              <a:solidFill>
                <a:schemeClr val="bg1"/>
              </a:solidFill>
              <a:latin typeface="Comic Sans MS" pitchFamily="66" charset="0"/>
            </a:endParaRPr>
          </a:p>
        </p:txBody>
      </p:sp>
      <p:sp>
        <p:nvSpPr>
          <p:cNvPr id="10243" name="Text Box 1027"/>
          <p:cNvSpPr txBox="1">
            <a:spLocks noChangeArrowheads="1"/>
          </p:cNvSpPr>
          <p:nvPr/>
        </p:nvSpPr>
        <p:spPr bwMode="auto">
          <a:xfrm>
            <a:off x="0" y="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u="sng" dirty="0" smtClean="0">
                <a:latin typeface="Calibri" pitchFamily="34" charset="0"/>
                <a:cs typeface="Calibri" pitchFamily="34" charset="0"/>
              </a:rPr>
              <a:t>Community</a:t>
            </a:r>
          </a:p>
          <a:p>
            <a:pPr eaLnBrk="1" hangingPunct="1"/>
            <a:r>
              <a:rPr lang="en-US" altLang="en-US" sz="3600" dirty="0">
                <a:latin typeface="Calibri" pitchFamily="34" charset="0"/>
                <a:cs typeface="Calibri" pitchFamily="34" charset="0"/>
              </a:rPr>
              <a:t>I</a:t>
            </a:r>
            <a:r>
              <a:rPr lang="en-US" altLang="en-US" sz="3600" dirty="0" smtClean="0">
                <a:latin typeface="Calibri" pitchFamily="34" charset="0"/>
                <a:cs typeface="Calibri" pitchFamily="34" charset="0"/>
              </a:rPr>
              <a:t>nteracting </a:t>
            </a:r>
            <a:r>
              <a:rPr lang="en-US" altLang="en-US" sz="3600" dirty="0">
                <a:latin typeface="Calibri" pitchFamily="34" charset="0"/>
                <a:cs typeface="Calibri" pitchFamily="34" charset="0"/>
              </a:rPr>
              <a:t>populations that inhabit a common environment and are </a:t>
            </a:r>
            <a:r>
              <a:rPr lang="en-US" altLang="en-US" sz="3600" dirty="0" smtClean="0">
                <a:latin typeface="Calibri" pitchFamily="34" charset="0"/>
                <a:cs typeface="Calibri" pitchFamily="34" charset="0"/>
              </a:rPr>
              <a:t>interdependent. (All biotic components in an ecosystem) </a:t>
            </a:r>
            <a:r>
              <a:rPr lang="en-US" altLang="en-US" sz="3600" dirty="0" smtClean="0">
                <a:solidFill>
                  <a:schemeClr val="bg1"/>
                </a:solidFill>
                <a:latin typeface="Calibri" pitchFamily="34" charset="0"/>
                <a:cs typeface="Calibri" pitchFamily="34" charset="0"/>
              </a:rPr>
              <a:t> </a:t>
            </a:r>
            <a:endParaRPr lang="en-US" altLang="en-US" sz="3600" dirty="0">
              <a:solidFill>
                <a:schemeClr val="bg1"/>
              </a:solidFill>
              <a:latin typeface="Calibri" pitchFamily="34" charset="0"/>
              <a:cs typeface="Calibri" pitchFamily="34" charset="0"/>
            </a:endParaRPr>
          </a:p>
        </p:txBody>
      </p:sp>
      <p:pic>
        <p:nvPicPr>
          <p:cNvPr id="10246" name="Picture 6" descr="http://www.teara.govt.nz/files/p12711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6019800" cy="3924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600">
              <a:solidFill>
                <a:schemeClr val="bg1"/>
              </a:solidFill>
              <a:latin typeface="Comic Sans MS" pitchFamily="66" charset="0"/>
            </a:endParaRPr>
          </a:p>
        </p:txBody>
      </p:sp>
      <p:sp>
        <p:nvSpPr>
          <p:cNvPr id="11267" name="Text Box 3"/>
          <p:cNvSpPr txBox="1">
            <a:spLocks noChangeArrowheads="1"/>
          </p:cNvSpPr>
          <p:nvPr/>
        </p:nvSpPr>
        <p:spPr bwMode="auto">
          <a:xfrm>
            <a:off x="0" y="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u="sng" dirty="0" smtClean="0">
                <a:latin typeface="Calibri" pitchFamily="34" charset="0"/>
                <a:cs typeface="Calibri" pitchFamily="34" charset="0"/>
              </a:rPr>
              <a:t>Ecosystem</a:t>
            </a:r>
            <a:endParaRPr lang="en-US" altLang="en-US" sz="3600" b="1" u="sng" dirty="0">
              <a:latin typeface="Calibri" pitchFamily="34" charset="0"/>
              <a:cs typeface="Calibri" pitchFamily="34" charset="0"/>
            </a:endParaRPr>
          </a:p>
          <a:p>
            <a:pPr eaLnBrk="1" hangingPunct="1"/>
            <a:r>
              <a:rPr lang="en-US" altLang="en-US" sz="3600" dirty="0" smtClean="0">
                <a:latin typeface="Calibri" pitchFamily="34" charset="0"/>
                <a:cs typeface="Calibri" pitchFamily="34" charset="0"/>
              </a:rPr>
              <a:t>All the biotic </a:t>
            </a:r>
            <a:r>
              <a:rPr lang="en-US" altLang="en-US" sz="3600" dirty="0">
                <a:latin typeface="Calibri" pitchFamily="34" charset="0"/>
                <a:cs typeface="Calibri" pitchFamily="34" charset="0"/>
              </a:rPr>
              <a:t>and </a:t>
            </a:r>
            <a:r>
              <a:rPr lang="en-US" altLang="en-US" sz="3600" dirty="0" smtClean="0">
                <a:latin typeface="Calibri" pitchFamily="34" charset="0"/>
                <a:cs typeface="Calibri" pitchFamily="34" charset="0"/>
              </a:rPr>
              <a:t>abiotic components interacting with each other.</a:t>
            </a:r>
            <a:endParaRPr lang="en-US" altLang="en-US" sz="3600" dirty="0">
              <a:latin typeface="Calibri" pitchFamily="34" charset="0"/>
              <a:cs typeface="Calibri" pitchFamily="34" charset="0"/>
            </a:endParaRPr>
          </a:p>
        </p:txBody>
      </p:sp>
      <p:pic>
        <p:nvPicPr>
          <p:cNvPr id="11268" name="Picture 4" descr="coral%20reef%20sc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40" y="1981200"/>
            <a:ext cx="4376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fo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54326"/>
            <a:ext cx="36576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600">
              <a:solidFill>
                <a:schemeClr val="bg1"/>
              </a:solidFill>
              <a:latin typeface="Comic Sans MS" pitchFamily="66" charset="0"/>
            </a:endParaRPr>
          </a:p>
        </p:txBody>
      </p:sp>
      <p:sp>
        <p:nvSpPr>
          <p:cNvPr id="10243" name="Text Box 3"/>
          <p:cNvSpPr txBox="1">
            <a:spLocks noChangeArrowheads="1"/>
          </p:cNvSpPr>
          <p:nvPr/>
        </p:nvSpPr>
        <p:spPr bwMode="auto">
          <a:xfrm>
            <a:off x="0" y="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u="sng" dirty="0" smtClean="0">
                <a:latin typeface="Calibri" pitchFamily="34" charset="0"/>
                <a:cs typeface="Calibri" pitchFamily="34" charset="0"/>
              </a:rPr>
              <a:t>Biosphere</a:t>
            </a:r>
            <a:endParaRPr lang="en-US" altLang="en-US" sz="3600" u="sng" dirty="0">
              <a:latin typeface="Calibri" pitchFamily="34" charset="0"/>
              <a:cs typeface="Calibri" pitchFamily="34" charset="0"/>
            </a:endParaRPr>
          </a:p>
          <a:p>
            <a:pPr eaLnBrk="1" hangingPunct="1"/>
            <a:r>
              <a:rPr lang="en-US" altLang="en-US" sz="3600" dirty="0" smtClean="0">
                <a:latin typeface="Calibri" pitchFamily="34" charset="0"/>
                <a:cs typeface="Calibri" pitchFamily="34" charset="0"/>
              </a:rPr>
              <a:t>The life </a:t>
            </a:r>
            <a:r>
              <a:rPr lang="en-US" altLang="en-US" sz="3600" dirty="0">
                <a:latin typeface="Calibri" pitchFamily="34" charset="0"/>
                <a:cs typeface="Calibri" pitchFamily="34" charset="0"/>
              </a:rPr>
              <a:t>supporting portions of Earth composed of air, land, fresh water, and salt water.</a:t>
            </a:r>
          </a:p>
          <a:p>
            <a:pPr lvl="1" eaLnBrk="1" hangingPunct="1">
              <a:spcBef>
                <a:spcPct val="50000"/>
              </a:spcBef>
              <a:buFontTx/>
              <a:buChar char="•"/>
            </a:pPr>
            <a:r>
              <a:rPr lang="en-US" altLang="en-US" sz="3600" dirty="0">
                <a:latin typeface="Calibri" pitchFamily="34" charset="0"/>
                <a:cs typeface="Calibri" pitchFamily="34" charset="0"/>
              </a:rPr>
              <a:t>The highest level of organization</a:t>
            </a:r>
          </a:p>
          <a:p>
            <a:pPr lvl="1" eaLnBrk="1" hangingPunct="1">
              <a:spcBef>
                <a:spcPct val="50000"/>
              </a:spcBef>
              <a:buFontTx/>
              <a:buChar char="•"/>
            </a:pPr>
            <a:r>
              <a:rPr lang="en-US" altLang="en-US" sz="3600" dirty="0">
                <a:latin typeface="Calibri" pitchFamily="34" charset="0"/>
                <a:cs typeface="Calibri" pitchFamily="34" charset="0"/>
              </a:rPr>
              <a:t>The </a:t>
            </a:r>
            <a:r>
              <a:rPr lang="en-US" altLang="en-US" sz="3600" dirty="0" smtClean="0">
                <a:latin typeface="Calibri" pitchFamily="34" charset="0"/>
                <a:cs typeface="Calibri" pitchFamily="34" charset="0"/>
              </a:rPr>
              <a:t>Biosphere </a:t>
            </a:r>
            <a:r>
              <a:rPr lang="en-US" altLang="en-US" sz="3600" dirty="0">
                <a:latin typeface="Calibri" pitchFamily="34" charset="0"/>
                <a:cs typeface="Calibri" pitchFamily="34" charset="0"/>
              </a:rPr>
              <a:t>is composed of many Biomes</a:t>
            </a:r>
          </a:p>
        </p:txBody>
      </p:sp>
      <p:pic>
        <p:nvPicPr>
          <p:cNvPr id="12292" name="Picture 4" descr="earth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02025"/>
            <a:ext cx="51435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7" dur="500"/>
                                        <p:tgtEl>
                                          <p:spTgt spid="102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0" y="0"/>
            <a:ext cx="4648200" cy="5244513"/>
          </a:xfrm>
          <a:prstGeom prst="rect">
            <a:avLst/>
          </a:prstGeom>
          <a:noFill/>
          <a:ln w="9525">
            <a:noFill/>
            <a:miter lim="800000"/>
            <a:headEnd/>
            <a:tailEnd/>
          </a:ln>
        </p:spPr>
        <p:txBody>
          <a:bodyPr wrap="square">
            <a:spAutoFit/>
          </a:bodyPr>
          <a:lstStyle/>
          <a:p>
            <a:pPr>
              <a:lnSpc>
                <a:spcPct val="90000"/>
              </a:lnSpc>
              <a:spcBef>
                <a:spcPct val="20000"/>
              </a:spcBef>
              <a:defRPr/>
            </a:pPr>
            <a:r>
              <a:rPr lang="en-US" sz="2800" u="sng" dirty="0">
                <a:latin typeface="Calibri" pitchFamily="34" charset="0"/>
                <a:cs typeface="Calibri" pitchFamily="34" charset="0"/>
              </a:rPr>
              <a:t>Habitat vs. Niche</a:t>
            </a:r>
            <a:r>
              <a:rPr lang="en-US" dirty="0">
                <a:latin typeface="Calibri" pitchFamily="34" charset="0"/>
                <a:cs typeface="Calibri" pitchFamily="34" charset="0"/>
              </a:rPr>
              <a:t>	</a:t>
            </a:r>
          </a:p>
          <a:p>
            <a:pPr marL="800100" lvl="1" indent="-342900">
              <a:lnSpc>
                <a:spcPct val="90000"/>
              </a:lnSpc>
              <a:spcBef>
                <a:spcPct val="20000"/>
              </a:spcBef>
              <a:buFont typeface="Arial" panose="020B0604020202020204" pitchFamily="34" charset="0"/>
              <a:buChar char="•"/>
              <a:defRPr/>
            </a:pPr>
            <a:r>
              <a:rPr lang="en-US" b="1" u="sng" dirty="0">
                <a:latin typeface="Calibri" pitchFamily="34" charset="0"/>
                <a:cs typeface="Calibri" pitchFamily="34" charset="0"/>
              </a:rPr>
              <a:t>Habitat</a:t>
            </a:r>
            <a:r>
              <a:rPr lang="en-US" dirty="0">
                <a:latin typeface="Calibri" pitchFamily="34" charset="0"/>
                <a:cs typeface="Calibri" pitchFamily="34" charset="0"/>
              </a:rPr>
              <a:t>- the place </a:t>
            </a:r>
            <a:r>
              <a:rPr lang="en-US" dirty="0" smtClean="0">
                <a:latin typeface="Calibri" pitchFamily="34" charset="0"/>
                <a:cs typeface="Calibri" pitchFamily="34" charset="0"/>
              </a:rPr>
              <a:t>in which </a:t>
            </a:r>
            <a:r>
              <a:rPr lang="en-US" dirty="0">
                <a:latin typeface="Calibri" pitchFamily="34" charset="0"/>
                <a:cs typeface="Calibri" pitchFamily="34" charset="0"/>
              </a:rPr>
              <a:t>an organism </a:t>
            </a:r>
            <a:r>
              <a:rPr lang="en-US" dirty="0" smtClean="0">
                <a:latin typeface="Calibri" pitchFamily="34" charset="0"/>
                <a:cs typeface="Calibri" pitchFamily="34" charset="0"/>
              </a:rPr>
              <a:t>lives out </a:t>
            </a:r>
            <a:r>
              <a:rPr lang="en-US" dirty="0">
                <a:latin typeface="Calibri" pitchFamily="34" charset="0"/>
                <a:cs typeface="Calibri" pitchFamily="34" charset="0"/>
              </a:rPr>
              <a:t>its life </a:t>
            </a:r>
            <a:endParaRPr lang="en-US" dirty="0" smtClean="0">
              <a:latin typeface="Calibri" pitchFamily="34" charset="0"/>
              <a:cs typeface="Calibri" pitchFamily="34" charset="0"/>
            </a:endParaRPr>
          </a:p>
          <a:p>
            <a:pPr marL="800100" lvl="1" indent="-342900">
              <a:lnSpc>
                <a:spcPct val="90000"/>
              </a:lnSpc>
              <a:spcBef>
                <a:spcPct val="20000"/>
              </a:spcBef>
              <a:buFont typeface="Arial" panose="020B0604020202020204" pitchFamily="34" charset="0"/>
              <a:buChar char="•"/>
              <a:defRPr/>
            </a:pPr>
            <a:r>
              <a:rPr lang="en-US" b="1" u="sng" dirty="0" smtClean="0">
                <a:latin typeface="Calibri" pitchFamily="34" charset="0"/>
                <a:cs typeface="Calibri" pitchFamily="34" charset="0"/>
              </a:rPr>
              <a:t>Niche</a:t>
            </a:r>
            <a:r>
              <a:rPr lang="en-US" dirty="0" smtClean="0">
                <a:latin typeface="Calibri" pitchFamily="34" charset="0"/>
                <a:cs typeface="Calibri" pitchFamily="34" charset="0"/>
              </a:rPr>
              <a:t> </a:t>
            </a:r>
            <a:r>
              <a:rPr lang="en-US" dirty="0">
                <a:latin typeface="Calibri" pitchFamily="34" charset="0"/>
                <a:cs typeface="Calibri" pitchFamily="34" charset="0"/>
              </a:rPr>
              <a:t>- the role a species plays in a community (</a:t>
            </a:r>
            <a:r>
              <a:rPr lang="en-US" dirty="0" smtClean="0">
                <a:latin typeface="Calibri" pitchFamily="34" charset="0"/>
                <a:cs typeface="Calibri" pitchFamily="34" charset="0"/>
              </a:rPr>
              <a:t>job)</a:t>
            </a:r>
          </a:p>
          <a:p>
            <a:pPr marL="800100" lvl="1" indent="-342900">
              <a:lnSpc>
                <a:spcPct val="90000"/>
              </a:lnSpc>
              <a:spcBef>
                <a:spcPct val="20000"/>
              </a:spcBef>
              <a:buFont typeface="Arial" panose="020B0604020202020204" pitchFamily="34" charset="0"/>
              <a:buChar char="•"/>
              <a:defRPr/>
            </a:pPr>
            <a:r>
              <a:rPr lang="en-US" dirty="0" smtClean="0">
                <a:latin typeface="Calibri" pitchFamily="34" charset="0"/>
                <a:cs typeface="Calibri" pitchFamily="34" charset="0"/>
              </a:rPr>
              <a:t>A </a:t>
            </a:r>
            <a:r>
              <a:rPr lang="en-US" dirty="0">
                <a:latin typeface="Calibri" pitchFamily="34" charset="0"/>
                <a:cs typeface="Calibri" pitchFamily="34" charset="0"/>
              </a:rPr>
              <a:t>niche is determined by a </a:t>
            </a:r>
            <a:r>
              <a:rPr lang="en-US" u="sng" dirty="0">
                <a:latin typeface="Calibri" pitchFamily="34" charset="0"/>
                <a:cs typeface="Calibri" pitchFamily="34" charset="0"/>
              </a:rPr>
              <a:t>limiting </a:t>
            </a:r>
            <a:r>
              <a:rPr lang="en-US" u="sng" dirty="0" smtClean="0">
                <a:latin typeface="Calibri" pitchFamily="34" charset="0"/>
                <a:cs typeface="Calibri" pitchFamily="34" charset="0"/>
              </a:rPr>
              <a:t>factor.</a:t>
            </a:r>
          </a:p>
          <a:p>
            <a:pPr marL="800100" lvl="1" indent="-342900">
              <a:lnSpc>
                <a:spcPct val="90000"/>
              </a:lnSpc>
              <a:spcBef>
                <a:spcPct val="20000"/>
              </a:spcBef>
              <a:buFont typeface="Arial" panose="020B0604020202020204" pitchFamily="34" charset="0"/>
              <a:buChar char="•"/>
              <a:defRPr/>
            </a:pPr>
            <a:r>
              <a:rPr lang="en-US" b="1" u="sng" dirty="0" smtClean="0">
                <a:latin typeface="Calibri" pitchFamily="34" charset="0"/>
                <a:cs typeface="Calibri" pitchFamily="34" charset="0"/>
              </a:rPr>
              <a:t>Limiting </a:t>
            </a:r>
            <a:r>
              <a:rPr lang="en-US" b="1" u="sng" dirty="0">
                <a:latin typeface="Calibri" pitchFamily="34" charset="0"/>
                <a:cs typeface="Calibri" pitchFamily="34" charset="0"/>
              </a:rPr>
              <a:t>factor- </a:t>
            </a:r>
            <a:r>
              <a:rPr lang="en-US" dirty="0">
                <a:latin typeface="Calibri" pitchFamily="34" charset="0"/>
                <a:cs typeface="Calibri" pitchFamily="34" charset="0"/>
              </a:rPr>
              <a:t>any biotic or abiotic factor that restricts the existence of organisms in a specific environment. </a:t>
            </a:r>
            <a:endParaRPr lang="en-US" dirty="0" smtClean="0">
              <a:latin typeface="Calibri" pitchFamily="34" charset="0"/>
              <a:cs typeface="Calibri" pitchFamily="34" charset="0"/>
            </a:endParaRPr>
          </a:p>
          <a:p>
            <a:pPr marL="800100" lvl="1" indent="-342900">
              <a:lnSpc>
                <a:spcPct val="90000"/>
              </a:lnSpc>
              <a:spcBef>
                <a:spcPct val="20000"/>
              </a:spcBef>
              <a:buFont typeface="Arial" panose="020B0604020202020204" pitchFamily="34" charset="0"/>
              <a:buChar char="•"/>
              <a:defRPr/>
            </a:pPr>
            <a:r>
              <a:rPr lang="en-US" dirty="0" smtClean="0">
                <a:latin typeface="Calibri" pitchFamily="34" charset="0"/>
                <a:cs typeface="Calibri" pitchFamily="34" charset="0"/>
              </a:rPr>
              <a:t>Examples </a:t>
            </a:r>
            <a:r>
              <a:rPr lang="en-US" dirty="0">
                <a:latin typeface="Calibri" pitchFamily="34" charset="0"/>
                <a:cs typeface="Calibri" pitchFamily="34" charset="0"/>
              </a:rPr>
              <a:t>of limiting </a:t>
            </a:r>
            <a:r>
              <a:rPr lang="en-US" dirty="0" smtClean="0">
                <a:latin typeface="Calibri" pitchFamily="34" charset="0"/>
                <a:cs typeface="Calibri" pitchFamily="34" charset="0"/>
              </a:rPr>
              <a:t>factors</a:t>
            </a:r>
          </a:p>
          <a:p>
            <a:pPr marL="1257300" lvl="2" indent="-342900">
              <a:lnSpc>
                <a:spcPct val="90000"/>
              </a:lnSpc>
              <a:spcBef>
                <a:spcPct val="20000"/>
              </a:spcBef>
              <a:buFont typeface="Arial" panose="020B0604020202020204" pitchFamily="34" charset="0"/>
              <a:buChar char="•"/>
              <a:defRPr/>
            </a:pPr>
            <a:r>
              <a:rPr lang="en-US" dirty="0" smtClean="0">
                <a:latin typeface="Calibri" pitchFamily="34" charset="0"/>
                <a:cs typeface="Calibri" pitchFamily="34" charset="0"/>
              </a:rPr>
              <a:t>Amount </a:t>
            </a:r>
            <a:r>
              <a:rPr lang="en-US" dirty="0">
                <a:latin typeface="Calibri" pitchFamily="34" charset="0"/>
                <a:cs typeface="Calibri" pitchFamily="34" charset="0"/>
              </a:rPr>
              <a:t>of water, food, </a:t>
            </a:r>
            <a:r>
              <a:rPr lang="en-US" dirty="0" smtClean="0">
                <a:latin typeface="Calibri" pitchFamily="34" charset="0"/>
                <a:cs typeface="Calibri" pitchFamily="34" charset="0"/>
              </a:rPr>
              <a:t>Temperature</a:t>
            </a:r>
            <a:endParaRPr lang="en-US" dirty="0">
              <a:latin typeface="Calibri" pitchFamily="34" charset="0"/>
              <a:cs typeface="Calibri" pitchFamily="34" charset="0"/>
            </a:endParaRPr>
          </a:p>
        </p:txBody>
      </p:sp>
      <p:pic>
        <p:nvPicPr>
          <p:cNvPr id="14340" name="Picture 4" descr="http://schoolworkhelper.net/wp-content/uploads/2010/08/limiting_facto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950" y="685800"/>
            <a:ext cx="4230157" cy="5609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2446</TotalTime>
  <Words>807</Words>
  <Application>Microsoft Office PowerPoint</Application>
  <PresentationFormat>On-screen Show (4:3)</PresentationFormat>
  <Paragraphs>146</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Unit 7 Ecology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Blockheads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Unit</dc:title>
  <dc:creator>Heather and Drew</dc:creator>
  <cp:lastModifiedBy>Windows User</cp:lastModifiedBy>
  <cp:revision>160</cp:revision>
  <dcterms:created xsi:type="dcterms:W3CDTF">2003-02-09T01:35:47Z</dcterms:created>
  <dcterms:modified xsi:type="dcterms:W3CDTF">2015-04-22T16:16:10Z</dcterms:modified>
</cp:coreProperties>
</file>